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sldIdLst>
    <p:sldId id="256" r:id="rId2"/>
    <p:sldId id="257" r:id="rId3"/>
    <p:sldId id="277" r:id="rId4"/>
    <p:sldId id="258" r:id="rId5"/>
    <p:sldId id="259" r:id="rId6"/>
    <p:sldId id="304" r:id="rId7"/>
    <p:sldId id="261" r:id="rId8"/>
    <p:sldId id="303" r:id="rId9"/>
    <p:sldId id="282" r:id="rId10"/>
    <p:sldId id="283" r:id="rId11"/>
    <p:sldId id="311" r:id="rId12"/>
    <p:sldId id="310" r:id="rId13"/>
    <p:sldId id="287" r:id="rId14"/>
    <p:sldId id="288" r:id="rId15"/>
    <p:sldId id="290" r:id="rId16"/>
    <p:sldId id="291" r:id="rId17"/>
    <p:sldId id="325" r:id="rId18"/>
    <p:sldId id="331" r:id="rId19"/>
    <p:sldId id="313" r:id="rId20"/>
    <p:sldId id="316" r:id="rId21"/>
    <p:sldId id="333" r:id="rId22"/>
    <p:sldId id="315" r:id="rId23"/>
    <p:sldId id="305" r:id="rId24"/>
    <p:sldId id="292" r:id="rId25"/>
    <p:sldId id="293" r:id="rId26"/>
    <p:sldId id="294" r:id="rId27"/>
    <p:sldId id="319" r:id="rId28"/>
    <p:sldId id="335" r:id="rId29"/>
    <p:sldId id="324" r:id="rId30"/>
    <p:sldId id="300" r:id="rId31"/>
    <p:sldId id="308" r:id="rId32"/>
    <p:sldId id="278" r:id="rId33"/>
    <p:sldId id="279" r:id="rId34"/>
    <p:sldId id="312" r:id="rId35"/>
    <p:sldId id="307" r:id="rId36"/>
    <p:sldId id="27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79" d="100"/>
          <a:sy n="79" d="100"/>
        </p:scale>
        <p:origin x="61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4B79AB-431F-446C-AC2E-952463FD2163}" type="datetimeFigureOut">
              <a:rPr lang="en-US" smtClean="0"/>
              <a:t>5/23/2023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EE6BD9-B8F1-49E4-B3BC-892EEE5592B8}" type="slidenum">
              <a:rPr lang="en-US" smtClean="0"/>
              <a:t>‹#›</a:t>
            </a:fld>
            <a:endParaRPr lang="en-US"/>
          </a:p>
        </p:txBody>
      </p:sp>
    </p:spTree>
    <p:extLst>
      <p:ext uri="{BB962C8B-B14F-4D97-AF65-F5344CB8AC3E}">
        <p14:creationId xmlns:p14="http://schemas.microsoft.com/office/powerpoint/2010/main" val="3364504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23/05/2023</a:t>
            </a:r>
          </a:p>
        </p:txBody>
      </p:sp>
      <p:sp>
        <p:nvSpPr>
          <p:cNvPr id="5" name="Footer Placeholder 4"/>
          <p:cNvSpPr>
            <a:spLocks noGrp="1"/>
          </p:cNvSpPr>
          <p:nvPr>
            <p:ph type="ftr" sz="quarter" idx="11"/>
          </p:nvPr>
        </p:nvSpPr>
        <p:spPr/>
        <p:txBody>
          <a:bodyPr/>
          <a:lstStyle/>
          <a:p>
            <a:r>
              <a:rPr lang="en-US"/>
              <a:t>Dept of ETE</a:t>
            </a:r>
          </a:p>
        </p:txBody>
      </p:sp>
      <p:sp>
        <p:nvSpPr>
          <p:cNvPr id="6" name="Slide Number Placeholder 5"/>
          <p:cNvSpPr>
            <a:spLocks noGrp="1"/>
          </p:cNvSpPr>
          <p:nvPr>
            <p:ph type="sldNum" sz="quarter" idx="12"/>
          </p:nvPr>
        </p:nvSpPr>
        <p:spPr/>
        <p:txBody>
          <a:bodyPr/>
          <a:lstStyle/>
          <a:p>
            <a:fld id="{0A91144C-42FA-4B69-88E8-FFD66EDE7637}" type="slidenum">
              <a:rPr lang="en-US" smtClean="0"/>
              <a:t>‹#›</a:t>
            </a:fld>
            <a:endParaRPr lang="en-US"/>
          </a:p>
        </p:txBody>
      </p:sp>
    </p:spTree>
    <p:extLst>
      <p:ext uri="{BB962C8B-B14F-4D97-AF65-F5344CB8AC3E}">
        <p14:creationId xmlns:p14="http://schemas.microsoft.com/office/powerpoint/2010/main" val="2577100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23/05/2023</a:t>
            </a:r>
          </a:p>
        </p:txBody>
      </p:sp>
      <p:sp>
        <p:nvSpPr>
          <p:cNvPr id="5" name="Footer Placeholder 4"/>
          <p:cNvSpPr>
            <a:spLocks noGrp="1"/>
          </p:cNvSpPr>
          <p:nvPr>
            <p:ph type="ftr" sz="quarter" idx="11"/>
          </p:nvPr>
        </p:nvSpPr>
        <p:spPr/>
        <p:txBody>
          <a:bodyPr/>
          <a:lstStyle/>
          <a:p>
            <a:r>
              <a:rPr lang="en-US"/>
              <a:t>Dept of ETE</a:t>
            </a:r>
          </a:p>
        </p:txBody>
      </p:sp>
      <p:sp>
        <p:nvSpPr>
          <p:cNvPr id="6" name="Slide Number Placeholder 5"/>
          <p:cNvSpPr>
            <a:spLocks noGrp="1"/>
          </p:cNvSpPr>
          <p:nvPr>
            <p:ph type="sldNum" sz="quarter" idx="12"/>
          </p:nvPr>
        </p:nvSpPr>
        <p:spPr/>
        <p:txBody>
          <a:bodyPr/>
          <a:lstStyle/>
          <a:p>
            <a:fld id="{0A91144C-42FA-4B69-88E8-FFD66EDE7637}" type="slidenum">
              <a:rPr lang="en-US" smtClean="0"/>
              <a:t>‹#›</a:t>
            </a:fld>
            <a:endParaRPr lang="en-US"/>
          </a:p>
        </p:txBody>
      </p:sp>
    </p:spTree>
    <p:extLst>
      <p:ext uri="{BB962C8B-B14F-4D97-AF65-F5344CB8AC3E}">
        <p14:creationId xmlns:p14="http://schemas.microsoft.com/office/powerpoint/2010/main" val="7187172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23/05/2023</a:t>
            </a:r>
          </a:p>
        </p:txBody>
      </p:sp>
      <p:sp>
        <p:nvSpPr>
          <p:cNvPr id="5" name="Footer Placeholder 4"/>
          <p:cNvSpPr>
            <a:spLocks noGrp="1"/>
          </p:cNvSpPr>
          <p:nvPr>
            <p:ph type="ftr" sz="quarter" idx="11"/>
          </p:nvPr>
        </p:nvSpPr>
        <p:spPr/>
        <p:txBody>
          <a:bodyPr/>
          <a:lstStyle/>
          <a:p>
            <a:r>
              <a:rPr lang="en-US"/>
              <a:t>Dept of ETE</a:t>
            </a:r>
          </a:p>
        </p:txBody>
      </p:sp>
      <p:sp>
        <p:nvSpPr>
          <p:cNvPr id="6" name="Slide Number Placeholder 5"/>
          <p:cNvSpPr>
            <a:spLocks noGrp="1"/>
          </p:cNvSpPr>
          <p:nvPr>
            <p:ph type="sldNum" sz="quarter" idx="12"/>
          </p:nvPr>
        </p:nvSpPr>
        <p:spPr/>
        <p:txBody>
          <a:bodyPr/>
          <a:lstStyle/>
          <a:p>
            <a:fld id="{0A91144C-42FA-4B69-88E8-FFD66EDE7637}" type="slidenum">
              <a:rPr lang="en-US" smtClean="0"/>
              <a:t>‹#›</a:t>
            </a:fld>
            <a:endParaRPr lang="en-US"/>
          </a:p>
        </p:txBody>
      </p:sp>
    </p:spTree>
    <p:extLst>
      <p:ext uri="{BB962C8B-B14F-4D97-AF65-F5344CB8AC3E}">
        <p14:creationId xmlns:p14="http://schemas.microsoft.com/office/powerpoint/2010/main" val="21705880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23/05/2023</a:t>
            </a:r>
          </a:p>
        </p:txBody>
      </p:sp>
      <p:sp>
        <p:nvSpPr>
          <p:cNvPr id="5" name="Footer Placeholder 4"/>
          <p:cNvSpPr>
            <a:spLocks noGrp="1"/>
          </p:cNvSpPr>
          <p:nvPr>
            <p:ph type="ftr" sz="quarter" idx="11"/>
          </p:nvPr>
        </p:nvSpPr>
        <p:spPr/>
        <p:txBody>
          <a:bodyPr/>
          <a:lstStyle/>
          <a:p>
            <a:r>
              <a:rPr lang="en-US"/>
              <a:t>Dept of ETE</a:t>
            </a:r>
          </a:p>
        </p:txBody>
      </p:sp>
      <p:sp>
        <p:nvSpPr>
          <p:cNvPr id="6" name="Slide Number Placeholder 5"/>
          <p:cNvSpPr>
            <a:spLocks noGrp="1"/>
          </p:cNvSpPr>
          <p:nvPr>
            <p:ph type="sldNum" sz="quarter" idx="12"/>
          </p:nvPr>
        </p:nvSpPr>
        <p:spPr/>
        <p:txBody>
          <a:bodyPr/>
          <a:lstStyle/>
          <a:p>
            <a:fld id="{0A91144C-42FA-4B69-88E8-FFD66EDE7637}" type="slidenum">
              <a:rPr lang="en-US" smtClean="0"/>
              <a:t>‹#›</a:t>
            </a:fld>
            <a:endParaRPr lang="en-US"/>
          </a:p>
        </p:txBody>
      </p:sp>
    </p:spTree>
    <p:extLst>
      <p:ext uri="{BB962C8B-B14F-4D97-AF65-F5344CB8AC3E}">
        <p14:creationId xmlns:p14="http://schemas.microsoft.com/office/powerpoint/2010/main" val="733097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r>
              <a:rPr lang="en-US"/>
              <a:t>23/05/2023</a:t>
            </a:r>
          </a:p>
        </p:txBody>
      </p:sp>
      <p:sp>
        <p:nvSpPr>
          <p:cNvPr id="5" name="Footer Placeholder 4"/>
          <p:cNvSpPr>
            <a:spLocks noGrp="1"/>
          </p:cNvSpPr>
          <p:nvPr>
            <p:ph type="ftr" sz="quarter" idx="11"/>
          </p:nvPr>
        </p:nvSpPr>
        <p:spPr/>
        <p:txBody>
          <a:bodyPr/>
          <a:lstStyle/>
          <a:p>
            <a:r>
              <a:rPr lang="en-US"/>
              <a:t>Dept of ETE</a:t>
            </a:r>
          </a:p>
        </p:txBody>
      </p:sp>
      <p:sp>
        <p:nvSpPr>
          <p:cNvPr id="6" name="Slide Number Placeholder 5"/>
          <p:cNvSpPr>
            <a:spLocks noGrp="1"/>
          </p:cNvSpPr>
          <p:nvPr>
            <p:ph type="sldNum" sz="quarter" idx="12"/>
          </p:nvPr>
        </p:nvSpPr>
        <p:spPr/>
        <p:txBody>
          <a:bodyPr/>
          <a:lstStyle/>
          <a:p>
            <a:fld id="{0A91144C-42FA-4B69-88E8-FFD66EDE7637}" type="slidenum">
              <a:rPr lang="en-US" smtClean="0"/>
              <a:t>‹#›</a:t>
            </a:fld>
            <a:endParaRPr lang="en-US"/>
          </a:p>
        </p:txBody>
      </p:sp>
    </p:spTree>
    <p:extLst>
      <p:ext uri="{BB962C8B-B14F-4D97-AF65-F5344CB8AC3E}">
        <p14:creationId xmlns:p14="http://schemas.microsoft.com/office/powerpoint/2010/main" val="36082094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23/05/2023</a:t>
            </a:r>
          </a:p>
        </p:txBody>
      </p:sp>
      <p:sp>
        <p:nvSpPr>
          <p:cNvPr id="6" name="Footer Placeholder 5"/>
          <p:cNvSpPr>
            <a:spLocks noGrp="1"/>
          </p:cNvSpPr>
          <p:nvPr>
            <p:ph type="ftr" sz="quarter" idx="11"/>
          </p:nvPr>
        </p:nvSpPr>
        <p:spPr/>
        <p:txBody>
          <a:bodyPr/>
          <a:lstStyle/>
          <a:p>
            <a:r>
              <a:rPr lang="en-US"/>
              <a:t>Dept of ETE</a:t>
            </a:r>
          </a:p>
        </p:txBody>
      </p:sp>
      <p:sp>
        <p:nvSpPr>
          <p:cNvPr id="7" name="Slide Number Placeholder 6"/>
          <p:cNvSpPr>
            <a:spLocks noGrp="1"/>
          </p:cNvSpPr>
          <p:nvPr>
            <p:ph type="sldNum" sz="quarter" idx="12"/>
          </p:nvPr>
        </p:nvSpPr>
        <p:spPr/>
        <p:txBody>
          <a:bodyPr/>
          <a:lstStyle/>
          <a:p>
            <a:fld id="{0A91144C-42FA-4B69-88E8-FFD66EDE7637}" type="slidenum">
              <a:rPr lang="en-US" smtClean="0"/>
              <a:t>‹#›</a:t>
            </a:fld>
            <a:endParaRPr lang="en-US"/>
          </a:p>
        </p:txBody>
      </p:sp>
    </p:spTree>
    <p:extLst>
      <p:ext uri="{BB962C8B-B14F-4D97-AF65-F5344CB8AC3E}">
        <p14:creationId xmlns:p14="http://schemas.microsoft.com/office/powerpoint/2010/main" val="2187087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23/05/2023</a:t>
            </a:r>
          </a:p>
        </p:txBody>
      </p:sp>
      <p:sp>
        <p:nvSpPr>
          <p:cNvPr id="8" name="Footer Placeholder 7"/>
          <p:cNvSpPr>
            <a:spLocks noGrp="1"/>
          </p:cNvSpPr>
          <p:nvPr>
            <p:ph type="ftr" sz="quarter" idx="11"/>
          </p:nvPr>
        </p:nvSpPr>
        <p:spPr/>
        <p:txBody>
          <a:bodyPr/>
          <a:lstStyle/>
          <a:p>
            <a:r>
              <a:rPr lang="en-US"/>
              <a:t>Dept of ETE</a:t>
            </a:r>
          </a:p>
        </p:txBody>
      </p:sp>
      <p:sp>
        <p:nvSpPr>
          <p:cNvPr id="9" name="Slide Number Placeholder 8"/>
          <p:cNvSpPr>
            <a:spLocks noGrp="1"/>
          </p:cNvSpPr>
          <p:nvPr>
            <p:ph type="sldNum" sz="quarter" idx="12"/>
          </p:nvPr>
        </p:nvSpPr>
        <p:spPr/>
        <p:txBody>
          <a:bodyPr/>
          <a:lstStyle/>
          <a:p>
            <a:fld id="{0A91144C-42FA-4B69-88E8-FFD66EDE7637}" type="slidenum">
              <a:rPr lang="en-US" smtClean="0"/>
              <a:t>‹#›</a:t>
            </a:fld>
            <a:endParaRPr lang="en-US"/>
          </a:p>
        </p:txBody>
      </p:sp>
    </p:spTree>
    <p:extLst>
      <p:ext uri="{BB962C8B-B14F-4D97-AF65-F5344CB8AC3E}">
        <p14:creationId xmlns:p14="http://schemas.microsoft.com/office/powerpoint/2010/main" val="312968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23/05/2023</a:t>
            </a:r>
          </a:p>
        </p:txBody>
      </p:sp>
      <p:sp>
        <p:nvSpPr>
          <p:cNvPr id="4" name="Footer Placeholder 3"/>
          <p:cNvSpPr>
            <a:spLocks noGrp="1"/>
          </p:cNvSpPr>
          <p:nvPr>
            <p:ph type="ftr" sz="quarter" idx="11"/>
          </p:nvPr>
        </p:nvSpPr>
        <p:spPr/>
        <p:txBody>
          <a:bodyPr/>
          <a:lstStyle/>
          <a:p>
            <a:r>
              <a:rPr lang="en-US"/>
              <a:t>Dept of ETE</a:t>
            </a:r>
          </a:p>
        </p:txBody>
      </p:sp>
      <p:sp>
        <p:nvSpPr>
          <p:cNvPr id="5" name="Slide Number Placeholder 4"/>
          <p:cNvSpPr>
            <a:spLocks noGrp="1"/>
          </p:cNvSpPr>
          <p:nvPr>
            <p:ph type="sldNum" sz="quarter" idx="12"/>
          </p:nvPr>
        </p:nvSpPr>
        <p:spPr/>
        <p:txBody>
          <a:bodyPr/>
          <a:lstStyle/>
          <a:p>
            <a:fld id="{0A91144C-42FA-4B69-88E8-FFD66EDE7637}" type="slidenum">
              <a:rPr lang="en-US" smtClean="0"/>
              <a:t>‹#›</a:t>
            </a:fld>
            <a:endParaRPr lang="en-US"/>
          </a:p>
        </p:txBody>
      </p:sp>
    </p:spTree>
    <p:extLst>
      <p:ext uri="{BB962C8B-B14F-4D97-AF65-F5344CB8AC3E}">
        <p14:creationId xmlns:p14="http://schemas.microsoft.com/office/powerpoint/2010/main" val="4228481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23/05/2023</a:t>
            </a:r>
          </a:p>
        </p:txBody>
      </p:sp>
      <p:sp>
        <p:nvSpPr>
          <p:cNvPr id="3" name="Footer Placeholder 2"/>
          <p:cNvSpPr>
            <a:spLocks noGrp="1"/>
          </p:cNvSpPr>
          <p:nvPr>
            <p:ph type="ftr" sz="quarter" idx="11"/>
          </p:nvPr>
        </p:nvSpPr>
        <p:spPr/>
        <p:txBody>
          <a:bodyPr/>
          <a:lstStyle/>
          <a:p>
            <a:r>
              <a:rPr lang="en-US"/>
              <a:t>Dept of ETE</a:t>
            </a:r>
          </a:p>
        </p:txBody>
      </p:sp>
      <p:sp>
        <p:nvSpPr>
          <p:cNvPr id="4" name="Slide Number Placeholder 3"/>
          <p:cNvSpPr>
            <a:spLocks noGrp="1"/>
          </p:cNvSpPr>
          <p:nvPr>
            <p:ph type="sldNum" sz="quarter" idx="12"/>
          </p:nvPr>
        </p:nvSpPr>
        <p:spPr/>
        <p:txBody>
          <a:bodyPr/>
          <a:lstStyle/>
          <a:p>
            <a:fld id="{0A91144C-42FA-4B69-88E8-FFD66EDE7637}" type="slidenum">
              <a:rPr lang="en-US" smtClean="0"/>
              <a:t>‹#›</a:t>
            </a:fld>
            <a:endParaRPr lang="en-US"/>
          </a:p>
        </p:txBody>
      </p:sp>
    </p:spTree>
    <p:extLst>
      <p:ext uri="{BB962C8B-B14F-4D97-AF65-F5344CB8AC3E}">
        <p14:creationId xmlns:p14="http://schemas.microsoft.com/office/powerpoint/2010/main" val="3633427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23/05/2023</a:t>
            </a:r>
          </a:p>
        </p:txBody>
      </p:sp>
      <p:sp>
        <p:nvSpPr>
          <p:cNvPr id="6" name="Footer Placeholder 5"/>
          <p:cNvSpPr>
            <a:spLocks noGrp="1"/>
          </p:cNvSpPr>
          <p:nvPr>
            <p:ph type="ftr" sz="quarter" idx="11"/>
          </p:nvPr>
        </p:nvSpPr>
        <p:spPr/>
        <p:txBody>
          <a:bodyPr/>
          <a:lstStyle/>
          <a:p>
            <a:r>
              <a:rPr lang="en-US"/>
              <a:t>Dept of ETE</a:t>
            </a:r>
          </a:p>
        </p:txBody>
      </p:sp>
      <p:sp>
        <p:nvSpPr>
          <p:cNvPr id="7" name="Slide Number Placeholder 6"/>
          <p:cNvSpPr>
            <a:spLocks noGrp="1"/>
          </p:cNvSpPr>
          <p:nvPr>
            <p:ph type="sldNum" sz="quarter" idx="12"/>
          </p:nvPr>
        </p:nvSpPr>
        <p:spPr/>
        <p:txBody>
          <a:bodyPr/>
          <a:lstStyle/>
          <a:p>
            <a:fld id="{0A91144C-42FA-4B69-88E8-FFD66EDE7637}" type="slidenum">
              <a:rPr lang="en-US" smtClean="0"/>
              <a:t>‹#›</a:t>
            </a:fld>
            <a:endParaRPr lang="en-US"/>
          </a:p>
        </p:txBody>
      </p:sp>
    </p:spTree>
    <p:extLst>
      <p:ext uri="{BB962C8B-B14F-4D97-AF65-F5344CB8AC3E}">
        <p14:creationId xmlns:p14="http://schemas.microsoft.com/office/powerpoint/2010/main" val="5533298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r>
              <a:rPr lang="en-US"/>
              <a:t>23/05/2023</a:t>
            </a:r>
          </a:p>
        </p:txBody>
      </p:sp>
      <p:sp>
        <p:nvSpPr>
          <p:cNvPr id="6" name="Footer Placeholder 5"/>
          <p:cNvSpPr>
            <a:spLocks noGrp="1"/>
          </p:cNvSpPr>
          <p:nvPr>
            <p:ph type="ftr" sz="quarter" idx="11"/>
          </p:nvPr>
        </p:nvSpPr>
        <p:spPr/>
        <p:txBody>
          <a:bodyPr/>
          <a:lstStyle/>
          <a:p>
            <a:r>
              <a:rPr lang="en-US"/>
              <a:t>Dept of ETE</a:t>
            </a:r>
          </a:p>
        </p:txBody>
      </p:sp>
      <p:sp>
        <p:nvSpPr>
          <p:cNvPr id="7" name="Slide Number Placeholder 6"/>
          <p:cNvSpPr>
            <a:spLocks noGrp="1"/>
          </p:cNvSpPr>
          <p:nvPr>
            <p:ph type="sldNum" sz="quarter" idx="12"/>
          </p:nvPr>
        </p:nvSpPr>
        <p:spPr/>
        <p:txBody>
          <a:bodyPr/>
          <a:lstStyle/>
          <a:p>
            <a:fld id="{0A91144C-42FA-4B69-88E8-FFD66EDE7637}" type="slidenum">
              <a:rPr lang="en-US" smtClean="0"/>
              <a:t>‹#›</a:t>
            </a:fld>
            <a:endParaRPr lang="en-US"/>
          </a:p>
        </p:txBody>
      </p:sp>
    </p:spTree>
    <p:extLst>
      <p:ext uri="{BB962C8B-B14F-4D97-AF65-F5344CB8AC3E}">
        <p14:creationId xmlns:p14="http://schemas.microsoft.com/office/powerpoint/2010/main" val="37826424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23/05/2023</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Dept of ETE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91144C-42FA-4B69-88E8-FFD66EDE7637}" type="slidenum">
              <a:rPr lang="en-US" smtClean="0"/>
              <a:t>‹#›</a:t>
            </a:fld>
            <a:endParaRPr lang="en-US"/>
          </a:p>
        </p:txBody>
      </p:sp>
    </p:spTree>
    <p:extLst>
      <p:ext uri="{BB962C8B-B14F-4D97-AF65-F5344CB8AC3E}">
        <p14:creationId xmlns:p14="http://schemas.microsoft.com/office/powerpoint/2010/main" val="1206281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raw.githubusercontent.com/espressif/arduino-esp32/gh-" TargetMode="External"/><Relationship Id="rId2" Type="http://schemas.openxmlformats.org/officeDocument/2006/relationships/hyperlink" Target="https://www.arduino.cc/en/software" TargetMode="Externa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459401" y="1891488"/>
            <a:ext cx="9144000" cy="2066364"/>
          </a:xfrm>
        </p:spPr>
        <p:txBody>
          <a:bodyPr>
            <a:noAutofit/>
          </a:bodyPr>
          <a:lstStyle/>
          <a:p>
            <a:r>
              <a:rPr lang="en-US" sz="3200" b="1" dirty="0">
                <a:solidFill>
                  <a:srgbClr val="FF0000"/>
                </a:solidFill>
                <a:latin typeface="Times New Roman" panose="02020603050405020304" pitchFamily="18" charset="0"/>
                <a:cs typeface="Times New Roman" panose="02020603050405020304" pitchFamily="18" charset="0"/>
              </a:rPr>
              <a:t>PROJECT  FINAL  PHASE  SEMINAR</a:t>
            </a:r>
          </a:p>
          <a:p>
            <a:endParaRPr lang="en-US" sz="3200" dirty="0">
              <a:latin typeface="Times New Roman" panose="02020603050405020304" pitchFamily="18" charset="0"/>
              <a:cs typeface="Times New Roman" panose="02020603050405020304" pitchFamily="18" charset="0"/>
            </a:endParaRPr>
          </a:p>
          <a:p>
            <a:r>
              <a:rPr lang="en-US" sz="3200" dirty="0">
                <a:solidFill>
                  <a:schemeClr val="accent5">
                    <a:lumMod val="50000"/>
                  </a:schemeClr>
                </a:solidFill>
              </a:rPr>
              <a:t>“</a:t>
            </a:r>
            <a:r>
              <a:rPr lang="en-US" sz="3200" b="1" dirty="0">
                <a:solidFill>
                  <a:schemeClr val="accent5">
                    <a:lumMod val="50000"/>
                  </a:schemeClr>
                </a:solidFill>
                <a:latin typeface="Times New Roman" panose="02020603050405020304" pitchFamily="18" charset="0"/>
                <a:cs typeface="Times New Roman" panose="02020603050405020304" pitchFamily="18" charset="0"/>
              </a:rPr>
              <a:t>SMART  AIRBAG  SYSTEM  FOR FALL  PROTECTION</a:t>
            </a:r>
            <a:r>
              <a:rPr lang="en-US" sz="3200" dirty="0">
                <a:solidFill>
                  <a:schemeClr val="accent5">
                    <a:lumMod val="50000"/>
                  </a:schemeClr>
                </a:solidFill>
              </a:rPr>
              <a:t>”</a:t>
            </a:r>
            <a:endParaRPr lang="en-US" sz="3200" b="1" dirty="0">
              <a:solidFill>
                <a:schemeClr val="accent5">
                  <a:lumMod val="50000"/>
                </a:schemeClr>
              </a:solidFill>
              <a:latin typeface="Times New Roman" panose="02020603050405020304" pitchFamily="18" charset="0"/>
              <a:cs typeface="Times New Roman" panose="02020603050405020304" pitchFamily="18" charset="0"/>
            </a:endParaRPr>
          </a:p>
        </p:txBody>
      </p:sp>
      <p:pic>
        <p:nvPicPr>
          <p:cNvPr id="205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655" y="421755"/>
            <a:ext cx="1577679" cy="15776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8468" y="313900"/>
            <a:ext cx="1638938" cy="157758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p:cNvSpPr>
            <a:spLocks noChangeArrowheads="1"/>
          </p:cNvSpPr>
          <p:nvPr/>
        </p:nvSpPr>
        <p:spPr bwMode="auto">
          <a:xfrm>
            <a:off x="614149" y="58685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p>
        </p:txBody>
      </p:sp>
      <p:sp>
        <p:nvSpPr>
          <p:cNvPr id="7" name="Rectangle 8"/>
          <p:cNvSpPr>
            <a:spLocks noChangeArrowheads="1"/>
          </p:cNvSpPr>
          <p:nvPr/>
        </p:nvSpPr>
        <p:spPr bwMode="auto">
          <a:xfrm>
            <a:off x="1875733" y="184512"/>
            <a:ext cx="8304517" cy="1261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National Education Society </a:t>
            </a:r>
            <a:r>
              <a:rPr kumimoji="0" lang="en-US" altLang="en-US" sz="1200" b="0" i="0" u="none" strike="noStrike" cap="none" normalizeH="0" baseline="0" dirty="0">
                <a:ln>
                  <a:noFill/>
                </a:ln>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kumimoji="0" lang="en-US" altLang="en-US"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JNN College of Engineering</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1"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Sawalanga</a:t>
            </a:r>
            <a:r>
              <a:rPr kumimoji="0" lang="en-US" altLang="en-US" sz="900" b="0" i="1"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Road, </a:t>
            </a:r>
            <a:r>
              <a:rPr kumimoji="0" lang="en-US" altLang="en-US" sz="900" b="0" i="1"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Navule</a:t>
            </a:r>
            <a:r>
              <a:rPr kumimoji="0" lang="en-US" altLang="en-US" sz="900" b="0" i="1"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sz="900" b="0" i="1" u="none" strike="noStrike" cap="none" normalizeH="0" baseline="0" dirty="0" err="1">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Shivamogga</a:t>
            </a:r>
            <a:r>
              <a:rPr kumimoji="0" lang="en-US" altLang="en-US" sz="900" b="0" i="1"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-277204</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(Accredited by NBA, NAAC 'B' &amp; Certified by UGC 2f &amp; 12B)</a:t>
            </a:r>
            <a:endParaRPr kumimoji="0" lang="en-US" altLang="en-US" sz="16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Department of Electronics &amp; Telecommunication Engineering</a:t>
            </a:r>
            <a:endParaRPr kumimoji="0" lang="en-US" altLang="en-US" sz="2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3" name="Subtitle 2"/>
          <p:cNvSpPr txBox="1">
            <a:spLocks/>
          </p:cNvSpPr>
          <p:nvPr/>
        </p:nvSpPr>
        <p:spPr>
          <a:xfrm>
            <a:off x="7753593" y="4533047"/>
            <a:ext cx="4023813" cy="175246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200" b="1" dirty="0">
                <a:effectLst/>
                <a:latin typeface="Times New Roman" panose="02020603050405020304" pitchFamily="18" charset="0"/>
                <a:cs typeface="Times New Roman" panose="02020603050405020304" pitchFamily="18" charset="0"/>
              </a:rPr>
              <a:t>Under the guidance of:</a:t>
            </a:r>
          </a:p>
          <a:p>
            <a:pPr algn="l"/>
            <a:r>
              <a:rPr lang="en-US" sz="2200" b="1" dirty="0">
                <a:solidFill>
                  <a:srgbClr val="FF0000"/>
                </a:solidFill>
                <a:latin typeface="Times New Roman" panose="02020603050405020304" pitchFamily="18" charset="0"/>
                <a:cs typeface="Times New Roman" panose="02020603050405020304" pitchFamily="18" charset="0"/>
              </a:rPr>
              <a:t>   </a:t>
            </a:r>
            <a:r>
              <a:rPr lang="en-US" sz="2200" b="1" dirty="0">
                <a:solidFill>
                  <a:srgbClr val="FF0000"/>
                </a:solidFill>
                <a:effectLst/>
                <a:latin typeface="Times New Roman" panose="02020603050405020304" pitchFamily="18" charset="0"/>
                <a:cs typeface="Times New Roman" panose="02020603050405020304" pitchFamily="18" charset="0"/>
              </a:rPr>
              <a:t> Dr. </a:t>
            </a:r>
            <a:r>
              <a:rPr lang="en-US" sz="2200" b="1" dirty="0" err="1">
                <a:solidFill>
                  <a:srgbClr val="FF0000"/>
                </a:solidFill>
                <a:effectLst/>
                <a:latin typeface="Times New Roman" panose="02020603050405020304" pitchFamily="18" charset="0"/>
                <a:cs typeface="Times New Roman" panose="02020603050405020304" pitchFamily="18" charset="0"/>
              </a:rPr>
              <a:t>Ushadevi</a:t>
            </a:r>
            <a:r>
              <a:rPr lang="en-US" sz="2200" b="1" dirty="0">
                <a:solidFill>
                  <a:srgbClr val="FF0000"/>
                </a:solidFill>
                <a:effectLst/>
                <a:latin typeface="Times New Roman" panose="02020603050405020304" pitchFamily="18" charset="0"/>
                <a:cs typeface="Times New Roman" panose="02020603050405020304" pitchFamily="18" charset="0"/>
              </a:rPr>
              <a:t> M B</a:t>
            </a:r>
            <a:br>
              <a:rPr lang="en-US" sz="2200" b="1" dirty="0">
                <a:solidFill>
                  <a:srgbClr val="FF0000"/>
                </a:solidFill>
                <a:latin typeface="Times New Roman" panose="02020603050405020304" pitchFamily="18" charset="0"/>
                <a:cs typeface="Times New Roman" panose="02020603050405020304" pitchFamily="18" charset="0"/>
              </a:rPr>
            </a:br>
            <a:r>
              <a:rPr lang="en-US" sz="2200" b="1" dirty="0">
                <a:solidFill>
                  <a:srgbClr val="FF0000"/>
                </a:solidFill>
                <a:latin typeface="Times New Roman" panose="02020603050405020304" pitchFamily="18" charset="0"/>
                <a:cs typeface="Times New Roman" panose="02020603050405020304" pitchFamily="18" charset="0"/>
              </a:rPr>
              <a:t>    </a:t>
            </a:r>
            <a:r>
              <a:rPr lang="en-US" sz="2200" b="1" dirty="0">
                <a:solidFill>
                  <a:srgbClr val="FF0000"/>
                </a:solidFill>
                <a:effectLst/>
                <a:latin typeface="Times New Roman" panose="02020603050405020304" pitchFamily="18" charset="0"/>
                <a:cs typeface="Times New Roman" panose="02020603050405020304" pitchFamily="18" charset="0"/>
              </a:rPr>
              <a:t>Professor, Dept. of ETE</a:t>
            </a:r>
            <a:br>
              <a:rPr lang="en-US" sz="2200" b="1" dirty="0">
                <a:solidFill>
                  <a:srgbClr val="FF0000"/>
                </a:solidFill>
                <a:latin typeface="Times New Roman" panose="02020603050405020304" pitchFamily="18" charset="0"/>
                <a:cs typeface="Times New Roman" panose="02020603050405020304" pitchFamily="18" charset="0"/>
              </a:rPr>
            </a:br>
            <a:r>
              <a:rPr lang="en-US" sz="2200" b="1" dirty="0">
                <a:solidFill>
                  <a:srgbClr val="FF0000"/>
                </a:solidFill>
                <a:latin typeface="Times New Roman" panose="02020603050405020304" pitchFamily="18" charset="0"/>
                <a:cs typeface="Times New Roman" panose="02020603050405020304" pitchFamily="18" charset="0"/>
              </a:rPr>
              <a:t>    </a:t>
            </a:r>
            <a:r>
              <a:rPr lang="en-US" sz="2200" b="1" dirty="0">
                <a:solidFill>
                  <a:srgbClr val="FF0000"/>
                </a:solidFill>
                <a:effectLst/>
                <a:latin typeface="Times New Roman" panose="02020603050405020304" pitchFamily="18" charset="0"/>
                <a:cs typeface="Times New Roman" panose="02020603050405020304" pitchFamily="18" charset="0"/>
              </a:rPr>
              <a:t>JNNCE, Shivamogga</a:t>
            </a:r>
            <a:endParaRPr lang="en-US" sz="2200" b="1" dirty="0">
              <a:solidFill>
                <a:srgbClr val="FF0000"/>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F5626ED-09A5-7485-7B04-508A23E51D70}"/>
              </a:ext>
            </a:extLst>
          </p:cNvPr>
          <p:cNvSpPr txBox="1"/>
          <p:nvPr/>
        </p:nvSpPr>
        <p:spPr>
          <a:xfrm>
            <a:off x="485335" y="4715852"/>
            <a:ext cx="6400800" cy="1446550"/>
          </a:xfrm>
          <a:prstGeom prst="rect">
            <a:avLst/>
          </a:prstGeom>
          <a:noFill/>
        </p:spPr>
        <p:txBody>
          <a:bodyPr wrap="square">
            <a:spAutoFit/>
          </a:bodyPr>
          <a:lstStyle/>
          <a:p>
            <a:r>
              <a:rPr lang="en-US" sz="2200" b="1" dirty="0">
                <a:solidFill>
                  <a:srgbClr val="FF0000"/>
                </a:solidFill>
                <a:effectLst/>
                <a:latin typeface="Times New Roman" panose="02020603050405020304" pitchFamily="18" charset="0"/>
                <a:cs typeface="Times New Roman" panose="02020603050405020304" pitchFamily="18" charset="0"/>
              </a:rPr>
              <a:t>BHUMIKA S G       4JN19ET010</a:t>
            </a:r>
            <a:br>
              <a:rPr lang="en-US" sz="2200" b="1" dirty="0">
                <a:solidFill>
                  <a:srgbClr val="FF0000"/>
                </a:solidFill>
                <a:latin typeface="Times New Roman" panose="02020603050405020304" pitchFamily="18" charset="0"/>
                <a:cs typeface="Times New Roman" panose="02020603050405020304" pitchFamily="18" charset="0"/>
              </a:rPr>
            </a:br>
            <a:r>
              <a:rPr lang="en-US" sz="2200" b="1" dirty="0">
                <a:solidFill>
                  <a:srgbClr val="FF0000"/>
                </a:solidFill>
                <a:effectLst/>
                <a:latin typeface="Times New Roman" panose="02020603050405020304" pitchFamily="18" charset="0"/>
                <a:cs typeface="Times New Roman" panose="02020603050405020304" pitchFamily="18" charset="0"/>
              </a:rPr>
              <a:t>IMPANA B              4JN19ET015</a:t>
            </a:r>
            <a:br>
              <a:rPr lang="en-US" sz="2200" b="1" dirty="0">
                <a:solidFill>
                  <a:srgbClr val="FF0000"/>
                </a:solidFill>
                <a:latin typeface="Times New Roman" panose="02020603050405020304" pitchFamily="18" charset="0"/>
                <a:cs typeface="Times New Roman" panose="02020603050405020304" pitchFamily="18" charset="0"/>
              </a:rPr>
            </a:br>
            <a:r>
              <a:rPr lang="en-US" sz="2200" b="1" dirty="0">
                <a:solidFill>
                  <a:srgbClr val="FF0000"/>
                </a:solidFill>
                <a:effectLst/>
                <a:latin typeface="Times New Roman" panose="02020603050405020304" pitchFamily="18" charset="0"/>
                <a:cs typeface="Times New Roman" panose="02020603050405020304" pitchFamily="18" charset="0"/>
              </a:rPr>
              <a:t>MADHU G D          4JN19ET017</a:t>
            </a:r>
            <a:br>
              <a:rPr lang="en-US" sz="2200" b="1" dirty="0">
                <a:solidFill>
                  <a:srgbClr val="FF0000"/>
                </a:solidFill>
                <a:latin typeface="Times New Roman" panose="02020603050405020304" pitchFamily="18" charset="0"/>
                <a:cs typeface="Times New Roman" panose="02020603050405020304" pitchFamily="18" charset="0"/>
              </a:rPr>
            </a:br>
            <a:r>
              <a:rPr lang="en-US" sz="2200" b="1" dirty="0">
                <a:solidFill>
                  <a:srgbClr val="FF0000"/>
                </a:solidFill>
                <a:effectLst/>
                <a:latin typeface="Times New Roman" panose="02020603050405020304" pitchFamily="18" charset="0"/>
                <a:cs typeface="Times New Roman" panose="02020603050405020304" pitchFamily="18" charset="0"/>
              </a:rPr>
              <a:t>MEGHANA G P     4JN19ET021</a:t>
            </a:r>
            <a:endParaRPr lang="en-US" sz="2200" b="1" dirty="0">
              <a:solidFill>
                <a:srgbClr val="FF0000"/>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C48046F-7858-3F2C-DADB-937B6447C7C4}"/>
              </a:ext>
            </a:extLst>
          </p:cNvPr>
          <p:cNvSpPr txBox="1"/>
          <p:nvPr/>
        </p:nvSpPr>
        <p:spPr>
          <a:xfrm>
            <a:off x="485335" y="4343621"/>
            <a:ext cx="6400800" cy="461665"/>
          </a:xfrm>
          <a:prstGeom prst="rect">
            <a:avLst/>
          </a:prstGeom>
          <a:noFill/>
        </p:spPr>
        <p:txBody>
          <a:bodyPr wrap="square">
            <a:spAutoFit/>
          </a:bodyPr>
          <a:lstStyle/>
          <a:p>
            <a:pPr algn="l"/>
            <a:r>
              <a:rPr lang="en-US" sz="2400" b="1" dirty="0">
                <a:latin typeface="Times New Roman" panose="02020603050405020304" pitchFamily="18" charset="0"/>
                <a:cs typeface="Times New Roman" panose="02020603050405020304" pitchFamily="18" charset="0"/>
              </a:rPr>
              <a:t>Presented by:</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48369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E12FF9-3BF6-0CD1-3C6F-9D21A5452CBF}"/>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1521A90F-BBA5-AC92-19EC-32A17DBFCF18}"/>
              </a:ext>
            </a:extLst>
          </p:cNvPr>
          <p:cNvSpPr>
            <a:spLocks noGrp="1"/>
          </p:cNvSpPr>
          <p:nvPr>
            <p:ph type="sldNum" sz="quarter" idx="12"/>
          </p:nvPr>
        </p:nvSpPr>
        <p:spPr/>
        <p:txBody>
          <a:bodyPr/>
          <a:lstStyle/>
          <a:p>
            <a:fld id="{0A91144C-42FA-4B69-88E8-FFD66EDE7637}" type="slidenum">
              <a:rPr lang="en-US" smtClean="0"/>
              <a:t>10</a:t>
            </a:fld>
            <a:endParaRPr lang="en-US"/>
          </a:p>
        </p:txBody>
      </p:sp>
      <p:sp>
        <p:nvSpPr>
          <p:cNvPr id="8" name="TextBox 7">
            <a:extLst>
              <a:ext uri="{FF2B5EF4-FFF2-40B4-BE49-F238E27FC236}">
                <a16:creationId xmlns:a16="http://schemas.microsoft.com/office/drawing/2014/main" id="{DCD79266-C4E5-4A5A-5A10-0E3CF7D7A38E}"/>
              </a:ext>
            </a:extLst>
          </p:cNvPr>
          <p:cNvSpPr txBox="1"/>
          <p:nvPr/>
        </p:nvSpPr>
        <p:spPr>
          <a:xfrm>
            <a:off x="838200" y="481087"/>
            <a:ext cx="6093500" cy="660758"/>
          </a:xfrm>
          <a:prstGeom prst="rect">
            <a:avLst/>
          </a:prstGeom>
          <a:noFill/>
        </p:spPr>
        <p:txBody>
          <a:bodyPr wrap="square">
            <a:spAutoFit/>
          </a:bodyPr>
          <a:lstStyle/>
          <a:p>
            <a:pPr marR="0">
              <a:lnSpc>
                <a:spcPct val="150000"/>
              </a:lnSpc>
              <a:spcBef>
                <a:spcPts val="0"/>
              </a:spcBef>
              <a:spcAft>
                <a:spcPts val="0"/>
              </a:spcAft>
            </a:pPr>
            <a:r>
              <a:rPr lang="en-US" sz="2800" b="1" dirty="0">
                <a:latin typeface="Times New Roman" panose="02020603050405020304" pitchFamily="18" charset="0"/>
                <a:ea typeface="Arial" panose="020B0604020202020204" pitchFamily="34" charset="0"/>
                <a:cs typeface="Times New Roman" panose="02020603050405020304" pitchFamily="18" charset="0"/>
              </a:rPr>
              <a:t>1. NODE MCU ( ESP 32 )</a:t>
            </a:r>
            <a:endParaRPr lang="en-US" sz="2800" b="1" dirty="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7EADA097-5F21-8228-0C78-97BD09889781}"/>
              </a:ext>
            </a:extLst>
          </p:cNvPr>
          <p:cNvSpPr txBox="1"/>
          <p:nvPr/>
        </p:nvSpPr>
        <p:spPr>
          <a:xfrm>
            <a:off x="726232" y="1141845"/>
            <a:ext cx="10384972" cy="1913601"/>
          </a:xfrm>
          <a:prstGeom prst="rect">
            <a:avLst/>
          </a:prstGeom>
          <a:noFill/>
        </p:spPr>
        <p:txBody>
          <a:bodyPr wrap="square">
            <a:spAutoFit/>
          </a:bodyPr>
          <a:lstStyle/>
          <a:p>
            <a:pPr marL="0" marR="0">
              <a:lnSpc>
                <a:spcPct val="115000"/>
              </a:lnSpc>
              <a:spcBef>
                <a:spcPts val="0"/>
              </a:spcBef>
              <a:spcAft>
                <a:spcPts val="0"/>
              </a:spcAft>
            </a:pPr>
            <a:endParaRPr lang="en-US" sz="1600" dirty="0">
              <a:effectLst/>
              <a:latin typeface="Arial" panose="020B0604020202020204" pitchFamily="34" charset="0"/>
              <a:ea typeface="Arial" panose="020B0604020202020204" pitchFamily="34" charset="0"/>
            </a:endParaRPr>
          </a:p>
          <a:p>
            <a:pPr marL="0" marR="0">
              <a:lnSpc>
                <a:spcPct val="115000"/>
              </a:lnSpc>
              <a:spcBef>
                <a:spcPts val="0"/>
              </a:spcBef>
              <a:spcAft>
                <a:spcPts val="0"/>
              </a:spcAft>
            </a:pPr>
            <a:r>
              <a:rPr lang="en-GB" sz="1800" b="1" dirty="0">
                <a:effectLst/>
                <a:latin typeface="Times New Roman" panose="02020603050405020304" pitchFamily="18" charset="0"/>
                <a:ea typeface="Times New Roman" panose="02020603050405020304" pitchFamily="18" charset="0"/>
              </a:rPr>
              <a:t> </a:t>
            </a:r>
            <a:endParaRPr lang="en-US" sz="1600"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pPr>
            <a:r>
              <a:rPr lang="en-GB" sz="1800" b="1" dirty="0">
                <a:effectLst/>
                <a:latin typeface="Times New Roman" panose="02020603050405020304" pitchFamily="18" charset="0"/>
                <a:ea typeface="Times New Roman" panose="02020603050405020304" pitchFamily="18" charset="0"/>
              </a:rPr>
              <a:t> </a:t>
            </a:r>
            <a:endParaRPr lang="en-US" sz="1800" dirty="0">
              <a:effectLst/>
              <a:latin typeface="Arial" panose="020B0604020202020204" pitchFamily="34" charset="0"/>
              <a:ea typeface="Arial" panose="020B0604020202020204" pitchFamily="34" charset="0"/>
            </a:endParaRPr>
          </a:p>
          <a:p>
            <a:pPr marR="0">
              <a:lnSpc>
                <a:spcPct val="150000"/>
              </a:lnSpc>
              <a:spcBef>
                <a:spcPts val="0"/>
              </a:spcBef>
              <a:spcAft>
                <a:spcPts val="0"/>
              </a:spcAft>
            </a:pPr>
            <a:endParaRPr lang="en-US" sz="1800" dirty="0">
              <a:effectLst/>
              <a:latin typeface="Arial" panose="020B0604020202020204" pitchFamily="34" charset="0"/>
              <a:ea typeface="Arial" panose="020B0604020202020204" pitchFamily="34" charset="0"/>
            </a:endParaRPr>
          </a:p>
          <a:p>
            <a:pPr marR="0">
              <a:lnSpc>
                <a:spcPct val="115000"/>
              </a:lnSpc>
              <a:spcBef>
                <a:spcPts val="0"/>
              </a:spcBef>
              <a:spcAft>
                <a:spcPts val="0"/>
              </a:spcAft>
            </a:pPr>
            <a:endParaRPr lang="en-US" sz="2400" dirty="0">
              <a:effectLst/>
              <a:latin typeface="Arial" panose="020B0604020202020204" pitchFamily="34" charset="0"/>
              <a:ea typeface="Arial" panose="020B0604020202020204" pitchFamily="34" charset="0"/>
            </a:endParaRPr>
          </a:p>
        </p:txBody>
      </p:sp>
      <p:pic>
        <p:nvPicPr>
          <p:cNvPr id="12" name="image6.png">
            <a:extLst>
              <a:ext uri="{FF2B5EF4-FFF2-40B4-BE49-F238E27FC236}">
                <a16:creationId xmlns:a16="http://schemas.microsoft.com/office/drawing/2014/main" id="{4C005558-6B2D-5AF8-7B34-67775D51AD66}"/>
              </a:ext>
            </a:extLst>
          </p:cNvPr>
          <p:cNvPicPr/>
          <p:nvPr/>
        </p:nvPicPr>
        <p:blipFill>
          <a:blip r:embed="rId2"/>
          <a:srcRect/>
          <a:stretch>
            <a:fillRect/>
          </a:stretch>
        </p:blipFill>
        <p:spPr>
          <a:xfrm>
            <a:off x="1080796" y="1250303"/>
            <a:ext cx="9481457" cy="3840854"/>
          </a:xfrm>
          <a:prstGeom prst="rect">
            <a:avLst/>
          </a:prstGeom>
          <a:ln/>
        </p:spPr>
      </p:pic>
      <p:sp>
        <p:nvSpPr>
          <p:cNvPr id="14" name="TextBox 13">
            <a:extLst>
              <a:ext uri="{FF2B5EF4-FFF2-40B4-BE49-F238E27FC236}">
                <a16:creationId xmlns:a16="http://schemas.microsoft.com/office/drawing/2014/main" id="{F9758B69-65C1-B521-515E-64BBAF70B432}"/>
              </a:ext>
            </a:extLst>
          </p:cNvPr>
          <p:cNvSpPr txBox="1"/>
          <p:nvPr/>
        </p:nvSpPr>
        <p:spPr>
          <a:xfrm>
            <a:off x="2772746" y="5091157"/>
            <a:ext cx="6533813" cy="800540"/>
          </a:xfrm>
          <a:prstGeom prst="rect">
            <a:avLst/>
          </a:prstGeom>
          <a:noFill/>
        </p:spPr>
        <p:txBody>
          <a:bodyPr wrap="square">
            <a:spAutoFit/>
          </a:bodyPr>
          <a:lstStyle/>
          <a:p>
            <a:pPr marL="1371600" marR="0" indent="457200">
              <a:lnSpc>
                <a:spcPct val="150000"/>
              </a:lnSpc>
              <a:spcBef>
                <a:spcPts val="0"/>
              </a:spcBef>
              <a:spcAft>
                <a:spcPts val="0"/>
              </a:spcAft>
            </a:pPr>
            <a:r>
              <a:rPr lang="en-GB" sz="1800" b="1" dirty="0">
                <a:effectLst/>
                <a:latin typeface="Times New Roman" panose="02020603050405020304" pitchFamily="18" charset="0"/>
                <a:ea typeface="Times New Roman" panose="02020603050405020304" pitchFamily="18" charset="0"/>
              </a:rPr>
              <a:t>Figure: NODE MCU ESP32</a:t>
            </a:r>
            <a:endParaRPr lang="en-US" sz="1600" dirty="0">
              <a:effectLst/>
              <a:latin typeface="Arial" panose="020B0604020202020204" pitchFamily="34" charset="0"/>
              <a:ea typeface="Arial" panose="020B0604020202020204" pitchFamily="34" charset="0"/>
            </a:endParaRPr>
          </a:p>
          <a:p>
            <a:pPr marL="1371600" marR="0" indent="457200">
              <a:lnSpc>
                <a:spcPct val="115000"/>
              </a:lnSpc>
              <a:spcBef>
                <a:spcPts val="0"/>
              </a:spcBef>
              <a:spcAft>
                <a:spcPts val="0"/>
              </a:spcAft>
            </a:pPr>
            <a:r>
              <a:rPr lang="en-GB" sz="1800" b="1" dirty="0">
                <a:effectLst/>
                <a:latin typeface="Times New Roman" panose="02020603050405020304" pitchFamily="18" charset="0"/>
                <a:ea typeface="Times New Roman" panose="02020603050405020304" pitchFamily="18" charset="0"/>
              </a:rPr>
              <a:t> </a:t>
            </a:r>
            <a:endParaRPr lang="en-US" sz="1600" dirty="0">
              <a:effectLst/>
              <a:latin typeface="Arial" panose="020B0604020202020204" pitchFamily="34" charset="0"/>
              <a:ea typeface="Arial" panose="020B0604020202020204" pitchFamily="34" charset="0"/>
            </a:endParaRPr>
          </a:p>
        </p:txBody>
      </p:sp>
      <p:sp>
        <p:nvSpPr>
          <p:cNvPr id="16" name="Footer Placeholder 15">
            <a:extLst>
              <a:ext uri="{FF2B5EF4-FFF2-40B4-BE49-F238E27FC236}">
                <a16:creationId xmlns:a16="http://schemas.microsoft.com/office/drawing/2014/main" id="{B0E34BDC-4F7F-81D9-D539-BB54E6396FF9}"/>
              </a:ext>
            </a:extLst>
          </p:cNvPr>
          <p:cNvSpPr>
            <a:spLocks noGrp="1"/>
          </p:cNvSpPr>
          <p:nvPr>
            <p:ph type="ftr" sz="quarter" idx="11"/>
          </p:nvPr>
        </p:nvSpPr>
        <p:spPr/>
        <p:txBody>
          <a:bodyPr/>
          <a:lstStyle/>
          <a:p>
            <a:r>
              <a:rPr lang="en-US"/>
              <a:t>Dept of ETE</a:t>
            </a:r>
          </a:p>
        </p:txBody>
      </p:sp>
    </p:spTree>
    <p:extLst>
      <p:ext uri="{BB962C8B-B14F-4D97-AF65-F5344CB8AC3E}">
        <p14:creationId xmlns:p14="http://schemas.microsoft.com/office/powerpoint/2010/main" val="2122113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FA57D0-3ABB-57DB-C834-088F0D16BAED}"/>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5117750B-37BF-5F36-0470-A4E37E043288}"/>
              </a:ext>
            </a:extLst>
          </p:cNvPr>
          <p:cNvSpPr>
            <a:spLocks noGrp="1"/>
          </p:cNvSpPr>
          <p:nvPr>
            <p:ph type="sldNum" sz="quarter" idx="12"/>
          </p:nvPr>
        </p:nvSpPr>
        <p:spPr/>
        <p:txBody>
          <a:bodyPr/>
          <a:lstStyle/>
          <a:p>
            <a:fld id="{0A91144C-42FA-4B69-88E8-FFD66EDE7637}" type="slidenum">
              <a:rPr lang="en-US" smtClean="0"/>
              <a:t>11</a:t>
            </a:fld>
            <a:endParaRPr lang="en-US"/>
          </a:p>
        </p:txBody>
      </p:sp>
      <p:sp>
        <p:nvSpPr>
          <p:cNvPr id="7" name="TextBox 6">
            <a:extLst>
              <a:ext uri="{FF2B5EF4-FFF2-40B4-BE49-F238E27FC236}">
                <a16:creationId xmlns:a16="http://schemas.microsoft.com/office/drawing/2014/main" id="{E79BD257-617D-556E-62D4-32E3BDD9D1DA}"/>
              </a:ext>
            </a:extLst>
          </p:cNvPr>
          <p:cNvSpPr txBox="1"/>
          <p:nvPr/>
        </p:nvSpPr>
        <p:spPr>
          <a:xfrm>
            <a:off x="838200" y="1947777"/>
            <a:ext cx="10787743" cy="4611455"/>
          </a:xfrm>
          <a:prstGeom prst="rect">
            <a:avLst/>
          </a:prstGeom>
          <a:noFill/>
        </p:spPr>
        <p:txBody>
          <a:bodyPr wrap="square">
            <a:spAutoFit/>
          </a:bodyPr>
          <a:lstStyle/>
          <a:p>
            <a:pPr marR="0" lvl="0" algn="just">
              <a:lnSpc>
                <a:spcPct val="150000"/>
              </a:lnSpc>
              <a:spcBef>
                <a:spcPts val="1200"/>
              </a:spcBef>
              <a:spcAft>
                <a:spcPts val="0"/>
              </a:spcAft>
            </a:pPr>
            <a:r>
              <a:rPr lang="en-GB" sz="2400" dirty="0">
                <a:effectLst/>
                <a:latin typeface="Times New Roman" panose="02020603050405020304" pitchFamily="18" charset="0"/>
                <a:ea typeface="Times New Roman" panose="02020603050405020304" pitchFamily="18" charset="0"/>
              </a:rPr>
              <a:t>The specifications of the ESP 32 include the following </a:t>
            </a:r>
            <a:endParaRPr lang="en-GB" sz="2400" dirty="0">
              <a:latin typeface="Times New Roman" panose="02020603050405020304" pitchFamily="18" charset="0"/>
              <a:ea typeface="Times New Roman" panose="02020603050405020304" pitchFamily="18" charset="0"/>
            </a:endParaRPr>
          </a:p>
          <a:p>
            <a:pPr marL="342900" marR="0" lvl="0" indent="-342900" algn="just">
              <a:lnSpc>
                <a:spcPct val="150000"/>
              </a:lnSpc>
              <a:spcBef>
                <a:spcPts val="1200"/>
              </a:spcBef>
              <a:spcAft>
                <a:spcPts val="0"/>
              </a:spcAft>
              <a:buFont typeface="Arial" panose="020B0604020202020204" pitchFamily="34" charset="0"/>
              <a:buChar char="•"/>
            </a:pPr>
            <a:r>
              <a:rPr lang="en-GB" sz="2400" u="none" strike="noStrike" dirty="0">
                <a:effectLst/>
                <a:latin typeface="Times New Roman" panose="02020603050405020304" pitchFamily="18" charset="0"/>
                <a:ea typeface="Times New Roman" panose="02020603050405020304" pitchFamily="18" charset="0"/>
              </a:rPr>
              <a:t>520 KB of SRAM, 448 KB of ROM and 16 KB of RTC SRAM.</a:t>
            </a:r>
            <a:endParaRPr lang="en-US" sz="2400" u="none" strike="noStrike" dirty="0">
              <a:effectLst/>
              <a:latin typeface="Arial" panose="020B0604020202020204" pitchFamily="34" charset="0"/>
              <a:ea typeface="Arial" panose="020B0604020202020204" pitchFamily="34" charset="0"/>
            </a:endParaRPr>
          </a:p>
          <a:p>
            <a:pPr marL="285750" marR="0" lvl="0" indent="-285750" algn="just">
              <a:lnSpc>
                <a:spcPct val="150000"/>
              </a:lnSpc>
              <a:spcBef>
                <a:spcPts val="0"/>
              </a:spcBef>
              <a:spcAft>
                <a:spcPts val="0"/>
              </a:spcAft>
              <a:buFont typeface="Arial" panose="020B0604020202020204" pitchFamily="34" charset="0"/>
              <a:buChar char="•"/>
            </a:pPr>
            <a:r>
              <a:rPr lang="en-GB" sz="2400" u="none" strike="noStrike" dirty="0">
                <a:effectLst/>
                <a:latin typeface="Times New Roman" panose="02020603050405020304" pitchFamily="18" charset="0"/>
                <a:ea typeface="Times New Roman" panose="02020603050405020304" pitchFamily="18" charset="0"/>
              </a:rPr>
              <a:t>Support for both Classic Bluetooth v4.2 and BLE specifications.</a:t>
            </a:r>
            <a:endParaRPr lang="en-US" sz="2400" u="none" strike="noStrike" dirty="0">
              <a:effectLst/>
              <a:latin typeface="Arial" panose="020B0604020202020204" pitchFamily="34" charset="0"/>
              <a:ea typeface="Arial" panose="020B0604020202020204" pitchFamily="34" charset="0"/>
            </a:endParaRPr>
          </a:p>
          <a:p>
            <a:pPr marL="285750" marR="0" lvl="0" indent="-285750" algn="just">
              <a:lnSpc>
                <a:spcPct val="150000"/>
              </a:lnSpc>
              <a:spcBef>
                <a:spcPts val="0"/>
              </a:spcBef>
              <a:spcAft>
                <a:spcPts val="0"/>
              </a:spcAft>
              <a:buFont typeface="Arial" panose="020B0604020202020204" pitchFamily="34" charset="0"/>
              <a:buChar char="•"/>
            </a:pPr>
            <a:r>
              <a:rPr lang="en-GB" sz="2400" u="none" strike="noStrike" dirty="0">
                <a:effectLst/>
                <a:latin typeface="Times New Roman" panose="02020603050405020304" pitchFamily="18" charset="0"/>
                <a:ea typeface="Times New Roman" panose="02020603050405020304" pitchFamily="18" charset="0"/>
              </a:rPr>
              <a:t>34 Programmable GPIOs.</a:t>
            </a:r>
            <a:endParaRPr lang="en-US" sz="2400" u="none" strike="noStrike" dirty="0">
              <a:effectLst/>
              <a:latin typeface="Arial" panose="020B0604020202020204" pitchFamily="34" charset="0"/>
              <a:ea typeface="Arial" panose="020B0604020202020204" pitchFamily="34" charset="0"/>
            </a:endParaRPr>
          </a:p>
          <a:p>
            <a:pPr marL="285750" marR="0" lvl="0" indent="-285750" algn="just">
              <a:lnSpc>
                <a:spcPct val="150000"/>
              </a:lnSpc>
              <a:spcBef>
                <a:spcPts val="0"/>
              </a:spcBef>
              <a:spcAft>
                <a:spcPts val="0"/>
              </a:spcAft>
              <a:buFont typeface="Arial" panose="020B0604020202020204" pitchFamily="34" charset="0"/>
              <a:buChar char="•"/>
            </a:pPr>
            <a:r>
              <a:rPr lang="en-GB" sz="2400" u="none" strike="noStrike" dirty="0">
                <a:effectLst/>
                <a:latin typeface="Times New Roman" panose="02020603050405020304" pitchFamily="18" charset="0"/>
                <a:ea typeface="Times New Roman" panose="02020603050405020304" pitchFamily="18" charset="0"/>
              </a:rPr>
              <a:t>Up to 18 channels of 12-bit SAR ADC and 2 channels of 8-bit DAC</a:t>
            </a:r>
            <a:endParaRPr lang="en-US" sz="2400" u="none" strike="noStrike"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pPr>
            <a:r>
              <a:rPr lang="en-GB" sz="2400" b="1" dirty="0">
                <a:effectLst/>
                <a:latin typeface="Times New Roman" panose="02020603050405020304" pitchFamily="18" charset="0"/>
                <a:ea typeface="Times New Roman" panose="02020603050405020304" pitchFamily="18" charset="0"/>
              </a:rPr>
              <a:t> </a:t>
            </a:r>
            <a:endParaRPr lang="en-US" sz="2400"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pPr>
            <a:r>
              <a:rPr lang="en-GB" sz="2400" b="1" dirty="0">
                <a:effectLst/>
                <a:latin typeface="Times New Roman" panose="02020603050405020304" pitchFamily="18" charset="0"/>
                <a:ea typeface="Times New Roman" panose="02020603050405020304" pitchFamily="18" charset="0"/>
              </a:rPr>
              <a:t> </a:t>
            </a:r>
            <a:endParaRPr lang="en-US" sz="2400"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pPr>
            <a:r>
              <a:rPr lang="en-GB" sz="2400" b="1" dirty="0">
                <a:effectLst/>
                <a:latin typeface="Times New Roman" panose="02020603050405020304" pitchFamily="18" charset="0"/>
                <a:ea typeface="Times New Roman" panose="02020603050405020304" pitchFamily="18" charset="0"/>
              </a:rPr>
              <a:t> </a:t>
            </a:r>
            <a:endParaRPr lang="en-US" sz="2400" dirty="0">
              <a:effectLst/>
              <a:latin typeface="Arial" panose="020B0604020202020204" pitchFamily="34" charset="0"/>
              <a:ea typeface="Arial" panose="020B0604020202020204" pitchFamily="34" charset="0"/>
            </a:endParaRPr>
          </a:p>
        </p:txBody>
      </p:sp>
      <p:sp>
        <p:nvSpPr>
          <p:cNvPr id="9" name="TextBox 8">
            <a:extLst>
              <a:ext uri="{FF2B5EF4-FFF2-40B4-BE49-F238E27FC236}">
                <a16:creationId xmlns:a16="http://schemas.microsoft.com/office/drawing/2014/main" id="{E000C0C5-6B08-43AF-D708-65294D4D2E84}"/>
              </a:ext>
            </a:extLst>
          </p:cNvPr>
          <p:cNvSpPr txBox="1"/>
          <p:nvPr/>
        </p:nvSpPr>
        <p:spPr>
          <a:xfrm>
            <a:off x="838200" y="964556"/>
            <a:ext cx="6097554" cy="579967"/>
          </a:xfrm>
          <a:prstGeom prst="rect">
            <a:avLst/>
          </a:prstGeom>
          <a:noFill/>
        </p:spPr>
        <p:txBody>
          <a:bodyPr wrap="square">
            <a:spAutoFit/>
          </a:bodyPr>
          <a:lstStyle/>
          <a:p>
            <a:pPr marL="0" marR="0">
              <a:lnSpc>
                <a:spcPct val="150000"/>
              </a:lnSpc>
              <a:spcBef>
                <a:spcPts val="1400"/>
              </a:spcBef>
              <a:spcAft>
                <a:spcPts val="400"/>
              </a:spcAft>
            </a:pPr>
            <a:r>
              <a:rPr lang="en-GB"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Specifications</a:t>
            </a:r>
          </a:p>
        </p:txBody>
      </p:sp>
      <p:sp>
        <p:nvSpPr>
          <p:cNvPr id="10" name="Footer Placeholder 9">
            <a:extLst>
              <a:ext uri="{FF2B5EF4-FFF2-40B4-BE49-F238E27FC236}">
                <a16:creationId xmlns:a16="http://schemas.microsoft.com/office/drawing/2014/main" id="{43243B3A-1FD5-A1EA-15C0-0E5E4C81E427}"/>
              </a:ext>
            </a:extLst>
          </p:cNvPr>
          <p:cNvSpPr>
            <a:spLocks noGrp="1"/>
          </p:cNvSpPr>
          <p:nvPr>
            <p:ph type="ftr" sz="quarter" idx="11"/>
          </p:nvPr>
        </p:nvSpPr>
        <p:spPr/>
        <p:txBody>
          <a:bodyPr/>
          <a:lstStyle/>
          <a:p>
            <a:r>
              <a:rPr lang="en-US"/>
              <a:t>Dept of ETE</a:t>
            </a:r>
          </a:p>
        </p:txBody>
      </p:sp>
    </p:spTree>
    <p:extLst>
      <p:ext uri="{BB962C8B-B14F-4D97-AF65-F5344CB8AC3E}">
        <p14:creationId xmlns:p14="http://schemas.microsoft.com/office/powerpoint/2010/main" val="3058407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26E472-D698-BD21-5A12-3502640F6F83}"/>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0B4703E0-69A3-92BF-B197-16C08CAD7AD3}"/>
              </a:ext>
            </a:extLst>
          </p:cNvPr>
          <p:cNvSpPr>
            <a:spLocks noGrp="1"/>
          </p:cNvSpPr>
          <p:nvPr>
            <p:ph type="sldNum" sz="quarter" idx="12"/>
          </p:nvPr>
        </p:nvSpPr>
        <p:spPr/>
        <p:txBody>
          <a:bodyPr/>
          <a:lstStyle/>
          <a:p>
            <a:fld id="{0A91144C-42FA-4B69-88E8-FFD66EDE7637}" type="slidenum">
              <a:rPr lang="en-US" smtClean="0"/>
              <a:t>12</a:t>
            </a:fld>
            <a:endParaRPr lang="en-US"/>
          </a:p>
        </p:txBody>
      </p:sp>
      <p:sp>
        <p:nvSpPr>
          <p:cNvPr id="6" name="TextBox 5">
            <a:extLst>
              <a:ext uri="{FF2B5EF4-FFF2-40B4-BE49-F238E27FC236}">
                <a16:creationId xmlns:a16="http://schemas.microsoft.com/office/drawing/2014/main" id="{B2C67F8B-3741-1EE7-2505-462EF05175EB}"/>
              </a:ext>
            </a:extLst>
          </p:cNvPr>
          <p:cNvSpPr txBox="1"/>
          <p:nvPr/>
        </p:nvSpPr>
        <p:spPr>
          <a:xfrm>
            <a:off x="682756" y="981228"/>
            <a:ext cx="10515599" cy="4915000"/>
          </a:xfrm>
          <a:prstGeom prst="rect">
            <a:avLst/>
          </a:prstGeom>
          <a:noFill/>
        </p:spPr>
        <p:txBody>
          <a:bodyPr wrap="square">
            <a:spAutoFit/>
          </a:bodyPr>
          <a:lstStyle/>
          <a:p>
            <a:pPr marL="342900" marR="0" indent="-342900" algn="just">
              <a:lnSpc>
                <a:spcPct val="150000"/>
              </a:lnSpc>
              <a:spcBef>
                <a:spcPts val="0"/>
              </a:spcBef>
              <a:spcAft>
                <a:spcPts val="0"/>
              </a:spcAft>
              <a:buFont typeface="Arial" panose="020B0604020202020204" pitchFamily="34" charset="0"/>
              <a:buChar char="•"/>
            </a:pPr>
            <a:r>
              <a:rPr lang="en-US" sz="2400" dirty="0">
                <a:latin typeface="Times New Roman" panose="02020603050405020304" pitchFamily="18" charset="0"/>
                <a:ea typeface="Arial" panose="020B0604020202020204" pitchFamily="34" charset="0"/>
                <a:cs typeface="Times New Roman" panose="02020603050405020304" pitchFamily="18" charset="0"/>
              </a:rPr>
              <a:t>It is designed used in IoT applications and can be used to connect to a variety of sensors and other devices.</a:t>
            </a:r>
            <a:endParaRPr lang="en-US" sz="2400" dirty="0">
              <a:effectLst/>
              <a:latin typeface="Times New Roman" panose="02020603050405020304" pitchFamily="18" charset="0"/>
              <a:ea typeface="Arial" panose="020B0604020202020204" pitchFamily="34" charset="0"/>
              <a:cs typeface="Times New Roman" panose="02020603050405020304" pitchFamily="18" charset="0"/>
            </a:endParaRPr>
          </a:p>
          <a:p>
            <a:pPr marL="342900" marR="0" indent="-342900" algn="just">
              <a:lnSpc>
                <a:spcPct val="150000"/>
              </a:lnSpc>
              <a:spcBef>
                <a:spcPts val="0"/>
              </a:spcBef>
              <a:spcAft>
                <a:spcPts val="0"/>
              </a:spcAft>
              <a:buFont typeface="Arial" panose="020B0604020202020204" pitchFamily="34" charset="0"/>
              <a:buChar char="•"/>
            </a:pPr>
            <a:r>
              <a:rPr lang="en-US" sz="2400" dirty="0">
                <a:effectLst/>
                <a:latin typeface="Times New Roman" panose="02020603050405020304" pitchFamily="18" charset="0"/>
                <a:ea typeface="Arial" panose="020B0604020202020204" pitchFamily="34" charset="0"/>
                <a:cs typeface="Times New Roman" panose="02020603050405020304" pitchFamily="18" charset="0"/>
              </a:rPr>
              <a:t>In an airbag system for fall protection, the </a:t>
            </a:r>
            <a:r>
              <a:rPr lang="en-US" sz="2400" b="1" dirty="0">
                <a:effectLst/>
                <a:latin typeface="Times New Roman" panose="02020603050405020304" pitchFamily="18" charset="0"/>
                <a:ea typeface="Arial" panose="020B0604020202020204" pitchFamily="34" charset="0"/>
                <a:cs typeface="Times New Roman" panose="02020603050405020304" pitchFamily="18" charset="0"/>
              </a:rPr>
              <a:t> ESP32 </a:t>
            </a:r>
            <a:r>
              <a:rPr lang="en-US" sz="2400" dirty="0">
                <a:effectLst/>
                <a:latin typeface="Times New Roman" panose="02020603050405020304" pitchFamily="18" charset="0"/>
                <a:ea typeface="Arial" panose="020B0604020202020204" pitchFamily="34" charset="0"/>
                <a:cs typeface="Times New Roman" panose="02020603050405020304" pitchFamily="18" charset="0"/>
              </a:rPr>
              <a:t>can be used to monitor the status of the system and trigger the deployment of an airbag in the event of a fall.</a:t>
            </a:r>
          </a:p>
          <a:p>
            <a:pPr marL="342900" marR="0" indent="-342900" algn="just">
              <a:lnSpc>
                <a:spcPct val="150000"/>
              </a:lnSpc>
              <a:spcBef>
                <a:spcPts val="0"/>
              </a:spcBef>
              <a:spcAft>
                <a:spcPts val="0"/>
              </a:spcAft>
              <a:buFont typeface="Arial" panose="020B0604020202020204" pitchFamily="34" charset="0"/>
              <a:buChar char="•"/>
            </a:pPr>
            <a:r>
              <a:rPr lang="en-US" sz="2400" dirty="0">
                <a:effectLst/>
                <a:latin typeface="Times New Roman" panose="02020603050405020304" pitchFamily="18" charset="0"/>
                <a:ea typeface="Arial" panose="020B0604020202020204" pitchFamily="34" charset="0"/>
                <a:cs typeface="Times New Roman" panose="02020603050405020304" pitchFamily="18" charset="0"/>
              </a:rPr>
              <a:t>The  ESP32 is connected to various sensors, such as an acceleromete</a:t>
            </a:r>
            <a:r>
              <a:rPr lang="en-US" sz="2400" dirty="0">
                <a:latin typeface="Times New Roman" panose="02020603050405020304" pitchFamily="18" charset="0"/>
                <a:ea typeface="Arial" panose="020B0604020202020204" pitchFamily="34" charset="0"/>
                <a:cs typeface="Times New Roman" panose="02020603050405020304" pitchFamily="18" charset="0"/>
              </a:rPr>
              <a:t>r that can detect the movement and orientation of the person wearing the system.</a:t>
            </a:r>
          </a:p>
          <a:p>
            <a:pPr marL="342900" marR="0" indent="-342900" algn="just">
              <a:lnSpc>
                <a:spcPct val="150000"/>
              </a:lnSpc>
              <a:spcBef>
                <a:spcPts val="0"/>
              </a:spcBef>
              <a:spcAft>
                <a:spcPts val="0"/>
              </a:spcAft>
              <a:buFont typeface="Arial" panose="020B0604020202020204" pitchFamily="34" charset="0"/>
              <a:buChar char="•"/>
            </a:pPr>
            <a:r>
              <a:rPr lang="en-US" sz="2400" dirty="0">
                <a:latin typeface="Times New Roman" panose="02020603050405020304" pitchFamily="18" charset="0"/>
                <a:ea typeface="Arial" panose="020B0604020202020204" pitchFamily="34" charset="0"/>
                <a:cs typeface="Times New Roman" panose="02020603050405020304" pitchFamily="18" charset="0"/>
              </a:rPr>
              <a:t>The  ESP32 continuously monitors the sensor data and compares it to a set of pre-defined thresholds. </a:t>
            </a:r>
          </a:p>
          <a:p>
            <a:pPr marR="0" algn="just">
              <a:lnSpc>
                <a:spcPct val="115000"/>
              </a:lnSpc>
              <a:spcBef>
                <a:spcPts val="0"/>
              </a:spcBef>
              <a:spcAft>
                <a:spcPts val="0"/>
              </a:spcAft>
            </a:pPr>
            <a:endParaRPr lang="en-US" sz="2400" dirty="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0C446901-60D4-E189-670A-21D8F5D02ECA}"/>
              </a:ext>
            </a:extLst>
          </p:cNvPr>
          <p:cNvSpPr>
            <a:spLocks noGrp="1"/>
          </p:cNvSpPr>
          <p:nvPr>
            <p:ph type="ftr" sz="quarter" idx="11"/>
          </p:nvPr>
        </p:nvSpPr>
        <p:spPr/>
        <p:txBody>
          <a:bodyPr/>
          <a:lstStyle/>
          <a:p>
            <a:r>
              <a:rPr lang="en-US"/>
              <a:t>Dept of ETE</a:t>
            </a:r>
          </a:p>
        </p:txBody>
      </p:sp>
    </p:spTree>
    <p:extLst>
      <p:ext uri="{BB962C8B-B14F-4D97-AF65-F5344CB8AC3E}">
        <p14:creationId xmlns:p14="http://schemas.microsoft.com/office/powerpoint/2010/main" val="564624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3110C02-F605-76A4-CD3F-A4147EA2C69F}"/>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1FD24D3A-88A5-79FC-5AD7-6DFD71091D96}"/>
              </a:ext>
            </a:extLst>
          </p:cNvPr>
          <p:cNvSpPr>
            <a:spLocks noGrp="1"/>
          </p:cNvSpPr>
          <p:nvPr>
            <p:ph type="sldNum" sz="quarter" idx="12"/>
          </p:nvPr>
        </p:nvSpPr>
        <p:spPr>
          <a:xfrm>
            <a:off x="8526624" y="6356350"/>
            <a:ext cx="2743200" cy="365125"/>
          </a:xfrm>
        </p:spPr>
        <p:txBody>
          <a:bodyPr/>
          <a:lstStyle/>
          <a:p>
            <a:fld id="{0A91144C-42FA-4B69-88E8-FFD66EDE7637}" type="slidenum">
              <a:rPr lang="en-US" smtClean="0"/>
              <a:t>13</a:t>
            </a:fld>
            <a:endParaRPr lang="en-US"/>
          </a:p>
        </p:txBody>
      </p:sp>
      <p:sp>
        <p:nvSpPr>
          <p:cNvPr id="6" name="TextBox 5">
            <a:extLst>
              <a:ext uri="{FF2B5EF4-FFF2-40B4-BE49-F238E27FC236}">
                <a16:creationId xmlns:a16="http://schemas.microsoft.com/office/drawing/2014/main" id="{5F92ADF7-324B-0A86-BDA0-29C3EEAC9815}"/>
              </a:ext>
            </a:extLst>
          </p:cNvPr>
          <p:cNvSpPr txBox="1"/>
          <p:nvPr/>
        </p:nvSpPr>
        <p:spPr>
          <a:xfrm>
            <a:off x="541832" y="512903"/>
            <a:ext cx="7520128" cy="660758"/>
          </a:xfrm>
          <a:prstGeom prst="rect">
            <a:avLst/>
          </a:prstGeom>
          <a:noFill/>
        </p:spPr>
        <p:txBody>
          <a:bodyPr wrap="square">
            <a:spAutoFit/>
          </a:bodyPr>
          <a:lstStyle/>
          <a:p>
            <a:pPr marR="0">
              <a:lnSpc>
                <a:spcPct val="150000"/>
              </a:lnSpc>
              <a:spcBef>
                <a:spcPts val="0"/>
              </a:spcBef>
              <a:spcAft>
                <a:spcPts val="0"/>
              </a:spcAft>
            </a:pPr>
            <a:r>
              <a:rPr lang="en-GB" sz="2800" b="1" dirty="0">
                <a:effectLst/>
                <a:latin typeface="Times New Roman" panose="02020603050405020304" pitchFamily="18" charset="0"/>
                <a:ea typeface="Times New Roman" panose="02020603050405020304" pitchFamily="18" charset="0"/>
              </a:rPr>
              <a:t>2. </a:t>
            </a:r>
            <a:r>
              <a:rPr lang="en-GB" sz="2800" b="1" dirty="0">
                <a:latin typeface="Times New Roman" panose="02020603050405020304" pitchFamily="18" charset="0"/>
                <a:ea typeface="Times New Roman" panose="02020603050405020304" pitchFamily="18" charset="0"/>
              </a:rPr>
              <a:t>ACCELEROMETER ( </a:t>
            </a:r>
            <a:r>
              <a:rPr lang="en-GB" sz="2800" b="1" dirty="0">
                <a:effectLst/>
                <a:latin typeface="Times New Roman" panose="02020603050405020304" pitchFamily="18" charset="0"/>
                <a:ea typeface="Times New Roman" panose="02020603050405020304" pitchFamily="18" charset="0"/>
              </a:rPr>
              <a:t>ADXL335 )</a:t>
            </a:r>
            <a:endParaRPr lang="en-US" sz="2800" dirty="0">
              <a:effectLst/>
              <a:latin typeface="Arial" panose="020B0604020202020204" pitchFamily="34" charset="0"/>
              <a:ea typeface="Arial" panose="020B0604020202020204" pitchFamily="34" charset="0"/>
            </a:endParaRPr>
          </a:p>
        </p:txBody>
      </p:sp>
      <p:sp>
        <p:nvSpPr>
          <p:cNvPr id="9" name="TextBox 8">
            <a:extLst>
              <a:ext uri="{FF2B5EF4-FFF2-40B4-BE49-F238E27FC236}">
                <a16:creationId xmlns:a16="http://schemas.microsoft.com/office/drawing/2014/main" id="{02010F46-1C19-ECED-F054-DDA31289E657}"/>
              </a:ext>
            </a:extLst>
          </p:cNvPr>
          <p:cNvSpPr txBox="1"/>
          <p:nvPr/>
        </p:nvSpPr>
        <p:spPr>
          <a:xfrm>
            <a:off x="7156274" y="5353430"/>
            <a:ext cx="4751246" cy="457754"/>
          </a:xfrm>
          <a:prstGeom prst="rect">
            <a:avLst/>
          </a:prstGeom>
          <a:noFill/>
        </p:spPr>
        <p:txBody>
          <a:bodyPr wrap="square">
            <a:spAutoFit/>
          </a:bodyPr>
          <a:lstStyle/>
          <a:p>
            <a:pPr marL="0" marR="0">
              <a:lnSpc>
                <a:spcPct val="150000"/>
              </a:lnSpc>
              <a:spcBef>
                <a:spcPts val="0"/>
              </a:spcBef>
              <a:spcAft>
                <a:spcPts val="0"/>
              </a:spcAft>
            </a:pPr>
            <a:r>
              <a:rPr lang="en-GB" sz="1800" b="1" dirty="0">
                <a:effectLst/>
                <a:latin typeface="Times New Roman" panose="02020603050405020304" pitchFamily="18" charset="0"/>
                <a:ea typeface="Times New Roman" panose="02020603050405020304" pitchFamily="18" charset="0"/>
              </a:rPr>
              <a:t>Figure: </a:t>
            </a:r>
            <a:r>
              <a:rPr lang="en-GB" sz="1800" b="1" dirty="0">
                <a:latin typeface="Times New Roman" panose="02020603050405020304" pitchFamily="18" charset="0"/>
                <a:ea typeface="Times New Roman" panose="02020603050405020304" pitchFamily="18" charset="0"/>
              </a:rPr>
              <a:t>ACCELEROMETER A</a:t>
            </a:r>
            <a:r>
              <a:rPr lang="en-GB" sz="1800" b="1" dirty="0">
                <a:effectLst/>
                <a:latin typeface="Times New Roman" panose="02020603050405020304" pitchFamily="18" charset="0"/>
                <a:ea typeface="Times New Roman" panose="02020603050405020304" pitchFamily="18" charset="0"/>
              </a:rPr>
              <a:t>DXL335</a:t>
            </a:r>
            <a:endParaRPr lang="en-US" sz="1600" dirty="0">
              <a:effectLst/>
              <a:latin typeface="Arial" panose="020B0604020202020204" pitchFamily="34" charset="0"/>
              <a:ea typeface="Arial" panose="020B0604020202020204" pitchFamily="34" charset="0"/>
            </a:endParaRPr>
          </a:p>
        </p:txBody>
      </p:sp>
      <p:sp>
        <p:nvSpPr>
          <p:cNvPr id="11" name="TextBox 10">
            <a:extLst>
              <a:ext uri="{FF2B5EF4-FFF2-40B4-BE49-F238E27FC236}">
                <a16:creationId xmlns:a16="http://schemas.microsoft.com/office/drawing/2014/main" id="{4E0EFF70-5108-F2C2-C7B4-6F616E20D554}"/>
              </a:ext>
            </a:extLst>
          </p:cNvPr>
          <p:cNvSpPr txBox="1"/>
          <p:nvPr/>
        </p:nvSpPr>
        <p:spPr>
          <a:xfrm>
            <a:off x="933061" y="1505939"/>
            <a:ext cx="7593563" cy="4504118"/>
          </a:xfrm>
          <a:prstGeom prst="rect">
            <a:avLst/>
          </a:prstGeom>
          <a:noFill/>
        </p:spPr>
        <p:txBody>
          <a:bodyPr wrap="square">
            <a:spAutoFit/>
          </a:bodyPr>
          <a:lstStyle/>
          <a:p>
            <a:pPr marL="0" marR="0">
              <a:lnSpc>
                <a:spcPct val="150000"/>
              </a:lnSpc>
              <a:spcBef>
                <a:spcPts val="1400"/>
              </a:spcBef>
              <a:spcAft>
                <a:spcPts val="400"/>
              </a:spcAft>
            </a:pPr>
            <a:r>
              <a:rPr lang="en-GB"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Specifications</a:t>
            </a:r>
          </a:p>
          <a:p>
            <a:pPr marL="0" marR="0">
              <a:lnSpc>
                <a:spcPct val="150000"/>
              </a:lnSpc>
              <a:spcBef>
                <a:spcPts val="1400"/>
              </a:spcBef>
              <a:spcAft>
                <a:spcPts val="400"/>
              </a:spcAft>
            </a:pPr>
            <a:r>
              <a:rPr lang="en-GB" sz="2400" dirty="0">
                <a:effectLst/>
                <a:latin typeface="Times New Roman" panose="02020603050405020304" pitchFamily="18" charset="0"/>
                <a:ea typeface="Times New Roman" panose="02020603050405020304" pitchFamily="18" charset="0"/>
              </a:rPr>
              <a:t>The specifications of the </a:t>
            </a:r>
            <a:r>
              <a:rPr lang="en-GB" sz="2400" dirty="0">
                <a:latin typeface="Times New Roman" panose="02020603050405020304" pitchFamily="18" charset="0"/>
                <a:ea typeface="Times New Roman" panose="02020603050405020304" pitchFamily="18" charset="0"/>
              </a:rPr>
              <a:t>accelerometer</a:t>
            </a:r>
            <a:r>
              <a:rPr lang="en-GB" sz="2400" dirty="0">
                <a:effectLst/>
                <a:latin typeface="Times New Roman" panose="02020603050405020304" pitchFamily="18" charset="0"/>
                <a:ea typeface="Times New Roman" panose="02020603050405020304" pitchFamily="18" charset="0"/>
              </a:rPr>
              <a:t> include</a:t>
            </a:r>
          </a:p>
          <a:p>
            <a:pPr marL="0" marR="0">
              <a:lnSpc>
                <a:spcPct val="150000"/>
              </a:lnSpc>
              <a:spcBef>
                <a:spcPts val="1400"/>
              </a:spcBef>
              <a:spcAft>
                <a:spcPts val="400"/>
              </a:spcAft>
            </a:pPr>
            <a:r>
              <a:rPr lang="en-GB" sz="2400" dirty="0">
                <a:effectLst/>
                <a:latin typeface="Times New Roman" panose="02020603050405020304" pitchFamily="18" charset="0"/>
                <a:ea typeface="Times New Roman" panose="02020603050405020304" pitchFamily="18" charset="0"/>
              </a:rPr>
              <a:t> the following:</a:t>
            </a:r>
            <a:endParaRPr lang="en-GB"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indent="-342900" algn="just">
              <a:lnSpc>
                <a:spcPct val="150000"/>
              </a:lnSpc>
              <a:spcBef>
                <a:spcPts val="1400"/>
              </a:spcBef>
              <a:spcAft>
                <a:spcPts val="400"/>
              </a:spcAft>
              <a:buFont typeface="Arial" panose="020B0604020202020204" pitchFamily="34" charset="0"/>
              <a:buChar char="•"/>
            </a:pPr>
            <a:r>
              <a:rPr lang="en-US" sz="2400" dirty="0">
                <a:solidFill>
                  <a:srgbClr val="434343"/>
                </a:solidFill>
                <a:effectLst/>
                <a:latin typeface="Times New Roman" panose="02020603050405020304" pitchFamily="18" charset="0"/>
                <a:cs typeface="Times New Roman" panose="02020603050405020304" pitchFamily="18" charset="0"/>
              </a:rPr>
              <a:t>Operating Voltage: 3V to 6V DC</a:t>
            </a:r>
          </a:p>
          <a:p>
            <a:pPr marL="342900" marR="0" indent="-342900" algn="just">
              <a:lnSpc>
                <a:spcPct val="150000"/>
              </a:lnSpc>
              <a:spcBef>
                <a:spcPts val="1400"/>
              </a:spcBef>
              <a:spcAft>
                <a:spcPts val="400"/>
              </a:spcAft>
              <a:buFont typeface="Arial" panose="020B0604020202020204" pitchFamily="34" charset="0"/>
              <a:buChar char="•"/>
            </a:pPr>
            <a:r>
              <a:rPr lang="en-US" sz="2400" dirty="0">
                <a:solidFill>
                  <a:srgbClr val="434343"/>
                </a:solidFill>
                <a:effectLst/>
                <a:latin typeface="Times New Roman" panose="02020603050405020304" pitchFamily="18" charset="0"/>
                <a:cs typeface="Times New Roman" panose="02020603050405020304" pitchFamily="18" charset="0"/>
              </a:rPr>
              <a:t>Operating Current: 350</a:t>
            </a:r>
            <a:r>
              <a:rPr lang="el-GR" sz="2400" dirty="0">
                <a:solidFill>
                  <a:srgbClr val="434343"/>
                </a:solidFill>
                <a:effectLst/>
                <a:latin typeface="Times New Roman" panose="02020603050405020304" pitchFamily="18" charset="0"/>
                <a:cs typeface="Times New Roman" panose="02020603050405020304" pitchFamily="18" charset="0"/>
              </a:rPr>
              <a:t>μ</a:t>
            </a:r>
            <a:r>
              <a:rPr lang="en-US" sz="2400" dirty="0">
                <a:solidFill>
                  <a:srgbClr val="434343"/>
                </a:solidFill>
                <a:effectLst/>
                <a:latin typeface="Times New Roman" panose="02020603050405020304" pitchFamily="18" charset="0"/>
                <a:cs typeface="Times New Roman" panose="02020603050405020304" pitchFamily="18" charset="0"/>
              </a:rPr>
              <a:t>A</a:t>
            </a:r>
          </a:p>
          <a:p>
            <a:pPr marL="342900" marR="0" indent="-342900" algn="just">
              <a:lnSpc>
                <a:spcPct val="150000"/>
              </a:lnSpc>
              <a:spcBef>
                <a:spcPts val="1400"/>
              </a:spcBef>
              <a:spcAft>
                <a:spcPts val="400"/>
              </a:spcAft>
              <a:buFont typeface="Arial" panose="020B0604020202020204" pitchFamily="34" charset="0"/>
              <a:buChar char="•"/>
            </a:pPr>
            <a:r>
              <a:rPr lang="en-US" sz="2400" dirty="0">
                <a:solidFill>
                  <a:srgbClr val="434343"/>
                </a:solidFill>
                <a:effectLst/>
                <a:latin typeface="Times New Roman" panose="02020603050405020304" pitchFamily="18" charset="0"/>
                <a:cs typeface="Times New Roman" panose="02020603050405020304" pitchFamily="18" charset="0"/>
              </a:rPr>
              <a:t>High Sensitivity for small movements</a:t>
            </a:r>
          </a:p>
        </p:txBody>
      </p:sp>
      <p:sp>
        <p:nvSpPr>
          <p:cNvPr id="10" name="Footer Placeholder 9">
            <a:extLst>
              <a:ext uri="{FF2B5EF4-FFF2-40B4-BE49-F238E27FC236}">
                <a16:creationId xmlns:a16="http://schemas.microsoft.com/office/drawing/2014/main" id="{877CA407-0D9D-36EE-C222-F61F0FAD9D64}"/>
              </a:ext>
            </a:extLst>
          </p:cNvPr>
          <p:cNvSpPr>
            <a:spLocks noGrp="1"/>
          </p:cNvSpPr>
          <p:nvPr>
            <p:ph type="ftr" sz="quarter" idx="11"/>
          </p:nvPr>
        </p:nvSpPr>
        <p:spPr/>
        <p:txBody>
          <a:bodyPr/>
          <a:lstStyle/>
          <a:p>
            <a:r>
              <a:rPr lang="en-US"/>
              <a:t>Dept of ETE</a:t>
            </a:r>
          </a:p>
        </p:txBody>
      </p:sp>
      <p:pic>
        <p:nvPicPr>
          <p:cNvPr id="5" name="Picture 4">
            <a:extLst>
              <a:ext uri="{FF2B5EF4-FFF2-40B4-BE49-F238E27FC236}">
                <a16:creationId xmlns:a16="http://schemas.microsoft.com/office/drawing/2014/main" id="{463883B9-395C-B076-3A3D-2EEB73406935}"/>
              </a:ext>
            </a:extLst>
          </p:cNvPr>
          <p:cNvPicPr>
            <a:picLocks noChangeAspect="1"/>
          </p:cNvPicPr>
          <p:nvPr/>
        </p:nvPicPr>
        <p:blipFill>
          <a:blip r:embed="rId2"/>
          <a:stretch>
            <a:fillRect/>
          </a:stretch>
        </p:blipFill>
        <p:spPr>
          <a:xfrm>
            <a:off x="7156274" y="1606519"/>
            <a:ext cx="4438650" cy="3181350"/>
          </a:xfrm>
          <a:prstGeom prst="rect">
            <a:avLst/>
          </a:prstGeom>
        </p:spPr>
      </p:pic>
    </p:spTree>
    <p:extLst>
      <p:ext uri="{BB962C8B-B14F-4D97-AF65-F5344CB8AC3E}">
        <p14:creationId xmlns:p14="http://schemas.microsoft.com/office/powerpoint/2010/main" val="2913953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7BFF801-943C-BE0B-5B03-E46FD02A15FF}"/>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17310688-2B14-3A48-9B01-0E17774BF5AF}"/>
              </a:ext>
            </a:extLst>
          </p:cNvPr>
          <p:cNvSpPr>
            <a:spLocks noGrp="1"/>
          </p:cNvSpPr>
          <p:nvPr>
            <p:ph type="sldNum" sz="quarter" idx="12"/>
          </p:nvPr>
        </p:nvSpPr>
        <p:spPr/>
        <p:txBody>
          <a:bodyPr/>
          <a:lstStyle/>
          <a:p>
            <a:fld id="{0A91144C-42FA-4B69-88E8-FFD66EDE7637}" type="slidenum">
              <a:rPr lang="en-US" smtClean="0"/>
              <a:t>14</a:t>
            </a:fld>
            <a:endParaRPr lang="en-US"/>
          </a:p>
        </p:txBody>
      </p:sp>
      <p:sp>
        <p:nvSpPr>
          <p:cNvPr id="6" name="TextBox 5">
            <a:extLst>
              <a:ext uri="{FF2B5EF4-FFF2-40B4-BE49-F238E27FC236}">
                <a16:creationId xmlns:a16="http://schemas.microsoft.com/office/drawing/2014/main" id="{B0D94223-B1FD-40D3-8861-4D893E2AF414}"/>
              </a:ext>
            </a:extLst>
          </p:cNvPr>
          <p:cNvSpPr txBox="1"/>
          <p:nvPr/>
        </p:nvSpPr>
        <p:spPr>
          <a:xfrm>
            <a:off x="534650" y="761374"/>
            <a:ext cx="10947816" cy="3903954"/>
          </a:xfrm>
          <a:prstGeom prst="rect">
            <a:avLst/>
          </a:prstGeom>
          <a:noFill/>
        </p:spPr>
        <p:txBody>
          <a:bodyPr wrap="square">
            <a:spAutoFit/>
          </a:bodyPr>
          <a:lstStyle/>
          <a:p>
            <a:pPr marL="342900" marR="0" indent="-342900" algn="just">
              <a:lnSpc>
                <a:spcPct val="150000"/>
              </a:lnSpc>
              <a:spcBef>
                <a:spcPts val="0"/>
              </a:spcBef>
              <a:spcAft>
                <a:spcPts val="0"/>
              </a:spcAft>
              <a:buFont typeface="Arial" panose="020B0604020202020204" pitchFamily="34" charset="0"/>
              <a:buChar char="•"/>
            </a:pPr>
            <a:r>
              <a:rPr lang="en-GB" sz="2400" dirty="0">
                <a:effectLst/>
                <a:latin typeface="Times New Roman" panose="02020603050405020304" pitchFamily="18" charset="0"/>
                <a:ea typeface="Times New Roman" panose="02020603050405020304" pitchFamily="18" charset="0"/>
                <a:cs typeface="Times New Roman" panose="02020603050405020304" pitchFamily="18" charset="0"/>
              </a:rPr>
              <a:t>The </a:t>
            </a:r>
            <a:r>
              <a:rPr lang="en-GB" sz="2400" b="1" dirty="0">
                <a:effectLst/>
                <a:latin typeface="Times New Roman" panose="02020603050405020304" pitchFamily="18" charset="0"/>
                <a:ea typeface="Times New Roman" panose="02020603050405020304" pitchFamily="18" charset="0"/>
                <a:cs typeface="Times New Roman" panose="02020603050405020304" pitchFamily="18" charset="0"/>
              </a:rPr>
              <a:t>ADXL335 </a:t>
            </a:r>
            <a:r>
              <a:rPr lang="en-GB" sz="2400" dirty="0">
                <a:effectLst/>
                <a:latin typeface="Times New Roman" panose="02020603050405020304" pitchFamily="18" charset="0"/>
                <a:ea typeface="Times New Roman" panose="02020603050405020304" pitchFamily="18" charset="0"/>
                <a:cs typeface="Times New Roman" panose="02020603050405020304" pitchFamily="18" charset="0"/>
              </a:rPr>
              <a:t>is a small, low power, complete 3-axis accelerometer with signal conditioned voltage outputs.</a:t>
            </a:r>
          </a:p>
          <a:p>
            <a:pPr marL="342900" marR="0" indent="-342900" algn="just">
              <a:lnSpc>
                <a:spcPct val="150000"/>
              </a:lnSpc>
              <a:spcBef>
                <a:spcPts val="0"/>
              </a:spcBef>
              <a:spcAft>
                <a:spcPts val="0"/>
              </a:spcAft>
              <a:buFont typeface="Arial" panose="020B0604020202020204" pitchFamily="34" charset="0"/>
              <a:buChar char="•"/>
            </a:pPr>
            <a:r>
              <a:rPr lang="en-GB" sz="2400" dirty="0">
                <a:effectLst/>
                <a:latin typeface="Times New Roman" panose="02020603050405020304" pitchFamily="18" charset="0"/>
                <a:ea typeface="Times New Roman" panose="02020603050405020304" pitchFamily="18" charset="0"/>
                <a:cs typeface="Times New Roman" panose="02020603050405020304" pitchFamily="18" charset="0"/>
              </a:rPr>
              <a:t> It can measure the static acceleration of gravity in tilt-sensing applications, as well as dynamic acceleration resulting from motion, shock, or vibration.</a:t>
            </a:r>
          </a:p>
          <a:p>
            <a:pPr marL="342900" marR="0" indent="-342900" algn="just">
              <a:lnSpc>
                <a:spcPct val="150000"/>
              </a:lnSpc>
              <a:spcBef>
                <a:spcPts val="0"/>
              </a:spcBef>
              <a:spcAft>
                <a:spcPts val="0"/>
              </a:spcAft>
              <a:buFont typeface="Arial" panose="020B0604020202020204" pitchFamily="34" charset="0"/>
              <a:buChar char="•"/>
            </a:pPr>
            <a:endParaRPr lang="en-US" sz="2400" dirty="0">
              <a:effectLst/>
              <a:latin typeface="Times New Roman" panose="02020603050405020304" pitchFamily="18" charset="0"/>
              <a:ea typeface="Arial" panose="020B0604020202020204" pitchFamily="34" charset="0"/>
              <a:cs typeface="Times New Roman" panose="02020603050405020304" pitchFamily="18" charset="0"/>
            </a:endParaRPr>
          </a:p>
          <a:p>
            <a:pPr marR="0" algn="just">
              <a:lnSpc>
                <a:spcPct val="150000"/>
              </a:lnSpc>
              <a:spcBef>
                <a:spcPts val="0"/>
              </a:spcBef>
              <a:spcAft>
                <a:spcPts val="0"/>
              </a:spcAft>
            </a:pPr>
            <a:endParaRPr lang="en-US" sz="2400" dirty="0">
              <a:effectLst/>
              <a:latin typeface="Times New Roman" panose="02020603050405020304" pitchFamily="18" charset="0"/>
              <a:ea typeface="Arial" panose="020B0604020202020204" pitchFamily="34" charset="0"/>
              <a:cs typeface="Times New Roman" panose="02020603050405020304" pitchFamily="18" charset="0"/>
            </a:endParaRPr>
          </a:p>
          <a:p>
            <a:pPr marR="0" algn="just">
              <a:lnSpc>
                <a:spcPct val="150000"/>
              </a:lnSpc>
              <a:spcBef>
                <a:spcPts val="0"/>
              </a:spcBef>
              <a:spcAft>
                <a:spcPts val="0"/>
              </a:spcAft>
            </a:pPr>
            <a:endParaRPr lang="en-US" sz="2400" dirty="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ED317819-0DF6-568B-E3C1-9EDCA98C7AB9}"/>
              </a:ext>
            </a:extLst>
          </p:cNvPr>
          <p:cNvSpPr>
            <a:spLocks noGrp="1"/>
          </p:cNvSpPr>
          <p:nvPr>
            <p:ph type="ftr" sz="quarter" idx="11"/>
          </p:nvPr>
        </p:nvSpPr>
        <p:spPr/>
        <p:txBody>
          <a:bodyPr/>
          <a:lstStyle/>
          <a:p>
            <a:r>
              <a:rPr lang="en-US"/>
              <a:t>Dept of ETE</a:t>
            </a:r>
          </a:p>
        </p:txBody>
      </p:sp>
      <p:pic>
        <p:nvPicPr>
          <p:cNvPr id="1026" name="Picture 2">
            <a:extLst>
              <a:ext uri="{FF2B5EF4-FFF2-40B4-BE49-F238E27FC236}">
                <a16:creationId xmlns:a16="http://schemas.microsoft.com/office/drawing/2014/main" id="{C664BBAE-A22F-611C-9AD8-6A35DD7074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3368" y="2991071"/>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D6D6DA9-FE36-FCD2-284C-E615B4AEB40B}"/>
              </a:ext>
            </a:extLst>
          </p:cNvPr>
          <p:cNvSpPr txBox="1"/>
          <p:nvPr/>
        </p:nvSpPr>
        <p:spPr>
          <a:xfrm>
            <a:off x="3887822" y="5517970"/>
            <a:ext cx="6094378" cy="457754"/>
          </a:xfrm>
          <a:prstGeom prst="rect">
            <a:avLst/>
          </a:prstGeom>
          <a:noFill/>
        </p:spPr>
        <p:txBody>
          <a:bodyPr wrap="square">
            <a:spAutoFit/>
          </a:bodyPr>
          <a:lstStyle/>
          <a:p>
            <a:pPr marL="0" marR="0">
              <a:lnSpc>
                <a:spcPct val="150000"/>
              </a:lnSpc>
              <a:spcBef>
                <a:spcPts val="0"/>
              </a:spcBef>
              <a:spcAft>
                <a:spcPts val="0"/>
              </a:spcAft>
            </a:pPr>
            <a:r>
              <a:rPr lang="en-GB" sz="1800" b="1" dirty="0">
                <a:effectLst/>
                <a:latin typeface="Times New Roman" panose="02020603050405020304" pitchFamily="18" charset="0"/>
                <a:ea typeface="Times New Roman" panose="02020603050405020304" pitchFamily="18" charset="0"/>
              </a:rPr>
              <a:t>Figure: </a:t>
            </a:r>
            <a:r>
              <a:rPr lang="en-GB" sz="1800" b="1" dirty="0">
                <a:latin typeface="Times New Roman" panose="02020603050405020304" pitchFamily="18" charset="0"/>
                <a:ea typeface="Times New Roman" panose="02020603050405020304" pitchFamily="18" charset="0"/>
              </a:rPr>
              <a:t>ACCELEROMETER A</a:t>
            </a:r>
            <a:r>
              <a:rPr lang="en-GB" sz="1800" b="1" dirty="0">
                <a:effectLst/>
                <a:latin typeface="Times New Roman" panose="02020603050405020304" pitchFamily="18" charset="0"/>
                <a:ea typeface="Times New Roman" panose="02020603050405020304" pitchFamily="18" charset="0"/>
              </a:rPr>
              <a:t>DXL335</a:t>
            </a:r>
            <a:endParaRPr lang="en-US" sz="16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3569551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AE2453-711A-6AEA-8006-0A87FAA664B6}"/>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5DF4EC64-FD3E-CF60-F02D-7371204422FE}"/>
              </a:ext>
            </a:extLst>
          </p:cNvPr>
          <p:cNvSpPr>
            <a:spLocks noGrp="1"/>
          </p:cNvSpPr>
          <p:nvPr>
            <p:ph type="sldNum" sz="quarter" idx="12"/>
          </p:nvPr>
        </p:nvSpPr>
        <p:spPr/>
        <p:txBody>
          <a:bodyPr/>
          <a:lstStyle/>
          <a:p>
            <a:fld id="{0A91144C-42FA-4B69-88E8-FFD66EDE7637}" type="slidenum">
              <a:rPr lang="en-US" smtClean="0"/>
              <a:t>15</a:t>
            </a:fld>
            <a:endParaRPr lang="en-US"/>
          </a:p>
        </p:txBody>
      </p:sp>
      <p:sp>
        <p:nvSpPr>
          <p:cNvPr id="6" name="TextBox 5">
            <a:extLst>
              <a:ext uri="{FF2B5EF4-FFF2-40B4-BE49-F238E27FC236}">
                <a16:creationId xmlns:a16="http://schemas.microsoft.com/office/drawing/2014/main" id="{96831E24-8711-1EA8-C024-FE98A3B78F45}"/>
              </a:ext>
            </a:extLst>
          </p:cNvPr>
          <p:cNvSpPr txBox="1"/>
          <p:nvPr/>
        </p:nvSpPr>
        <p:spPr>
          <a:xfrm>
            <a:off x="619282" y="748577"/>
            <a:ext cx="6093500" cy="660758"/>
          </a:xfrm>
          <a:prstGeom prst="rect">
            <a:avLst/>
          </a:prstGeom>
          <a:noFill/>
        </p:spPr>
        <p:txBody>
          <a:bodyPr wrap="square">
            <a:spAutoFit/>
          </a:bodyPr>
          <a:lstStyle/>
          <a:p>
            <a:pPr marL="0" marR="0">
              <a:lnSpc>
                <a:spcPct val="150000"/>
              </a:lnSpc>
              <a:spcBef>
                <a:spcPts val="0"/>
              </a:spcBef>
              <a:spcAft>
                <a:spcPts val="0"/>
              </a:spcAft>
            </a:pPr>
            <a:r>
              <a:rPr lang="en-GB" sz="2800" b="1" dirty="0">
                <a:latin typeface="Times New Roman" panose="02020603050405020304" pitchFamily="18" charset="0"/>
                <a:ea typeface="Times New Roman" panose="02020603050405020304" pitchFamily="18" charset="0"/>
              </a:rPr>
              <a:t>3</a:t>
            </a:r>
            <a:r>
              <a:rPr lang="en-GB" sz="2800" b="1" dirty="0">
                <a:effectLst/>
                <a:latin typeface="Times New Roman" panose="02020603050405020304" pitchFamily="18" charset="0"/>
                <a:ea typeface="Times New Roman" panose="02020603050405020304" pitchFamily="18" charset="0"/>
              </a:rPr>
              <a:t>. Relay</a:t>
            </a:r>
            <a:endParaRPr lang="en-US" sz="2800" dirty="0">
              <a:effectLst/>
              <a:latin typeface="Arial" panose="020B0604020202020204" pitchFamily="34" charset="0"/>
              <a:ea typeface="Arial" panose="020B0604020202020204" pitchFamily="34" charset="0"/>
            </a:endParaRPr>
          </a:p>
        </p:txBody>
      </p:sp>
      <p:sp>
        <p:nvSpPr>
          <p:cNvPr id="8" name="TextBox 7">
            <a:extLst>
              <a:ext uri="{FF2B5EF4-FFF2-40B4-BE49-F238E27FC236}">
                <a16:creationId xmlns:a16="http://schemas.microsoft.com/office/drawing/2014/main" id="{076B0071-79CF-1F78-2618-81923710D30A}"/>
              </a:ext>
            </a:extLst>
          </p:cNvPr>
          <p:cNvSpPr txBox="1"/>
          <p:nvPr/>
        </p:nvSpPr>
        <p:spPr>
          <a:xfrm>
            <a:off x="9145250" y="5352407"/>
            <a:ext cx="6093500" cy="457754"/>
          </a:xfrm>
          <a:prstGeom prst="rect">
            <a:avLst/>
          </a:prstGeom>
          <a:noFill/>
        </p:spPr>
        <p:txBody>
          <a:bodyPr wrap="square">
            <a:spAutoFit/>
          </a:bodyPr>
          <a:lstStyle/>
          <a:p>
            <a:pPr marL="0" marR="0">
              <a:lnSpc>
                <a:spcPct val="150000"/>
              </a:lnSpc>
              <a:spcBef>
                <a:spcPts val="0"/>
              </a:spcBef>
              <a:spcAft>
                <a:spcPts val="0"/>
              </a:spcAft>
            </a:pPr>
            <a:r>
              <a:rPr lang="en-GB" sz="1800" b="1" dirty="0">
                <a:effectLst/>
                <a:latin typeface="Times New Roman" panose="02020603050405020304" pitchFamily="18" charset="0"/>
                <a:ea typeface="Times New Roman" panose="02020603050405020304" pitchFamily="18" charset="0"/>
              </a:rPr>
              <a:t>Figure: Relay</a:t>
            </a:r>
            <a:endParaRPr lang="en-US" sz="1600" dirty="0">
              <a:effectLst/>
              <a:latin typeface="Arial" panose="020B0604020202020204" pitchFamily="34" charset="0"/>
              <a:ea typeface="Arial" panose="020B0604020202020204" pitchFamily="34" charset="0"/>
            </a:endParaRPr>
          </a:p>
        </p:txBody>
      </p:sp>
      <p:pic>
        <p:nvPicPr>
          <p:cNvPr id="9" name="image1.png">
            <a:extLst>
              <a:ext uri="{FF2B5EF4-FFF2-40B4-BE49-F238E27FC236}">
                <a16:creationId xmlns:a16="http://schemas.microsoft.com/office/drawing/2014/main" id="{E4C34260-C208-E6B1-E31A-8E625692CBE3}"/>
              </a:ext>
            </a:extLst>
          </p:cNvPr>
          <p:cNvPicPr/>
          <p:nvPr/>
        </p:nvPicPr>
        <p:blipFill>
          <a:blip r:embed="rId2"/>
          <a:srcRect/>
          <a:stretch>
            <a:fillRect/>
          </a:stretch>
        </p:blipFill>
        <p:spPr>
          <a:xfrm>
            <a:off x="7194966" y="1409335"/>
            <a:ext cx="4926768" cy="3719288"/>
          </a:xfrm>
          <a:prstGeom prst="rect">
            <a:avLst/>
          </a:prstGeom>
          <a:ln/>
        </p:spPr>
      </p:pic>
      <p:sp>
        <p:nvSpPr>
          <p:cNvPr id="11" name="TextBox 10">
            <a:extLst>
              <a:ext uri="{FF2B5EF4-FFF2-40B4-BE49-F238E27FC236}">
                <a16:creationId xmlns:a16="http://schemas.microsoft.com/office/drawing/2014/main" id="{D678752D-651E-D3FB-1E9E-AB6964F5A209}"/>
              </a:ext>
            </a:extLst>
          </p:cNvPr>
          <p:cNvSpPr txBox="1"/>
          <p:nvPr/>
        </p:nvSpPr>
        <p:spPr>
          <a:xfrm>
            <a:off x="943380" y="1861996"/>
            <a:ext cx="8534400" cy="3719288"/>
          </a:xfrm>
          <a:prstGeom prst="rect">
            <a:avLst/>
          </a:prstGeom>
          <a:noFill/>
        </p:spPr>
        <p:txBody>
          <a:bodyPr wrap="square">
            <a:spAutoFit/>
          </a:bodyPr>
          <a:lstStyle/>
          <a:p>
            <a:pPr marL="0" marR="0">
              <a:lnSpc>
                <a:spcPct val="150000"/>
              </a:lnSpc>
              <a:spcBef>
                <a:spcPts val="1400"/>
              </a:spcBef>
              <a:spcAft>
                <a:spcPts val="400"/>
              </a:spcAft>
            </a:pPr>
            <a:r>
              <a:rPr lang="en-GB"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Specifications</a:t>
            </a:r>
          </a:p>
          <a:p>
            <a:pPr marL="0" marR="0">
              <a:lnSpc>
                <a:spcPct val="150000"/>
              </a:lnSpc>
              <a:spcBef>
                <a:spcPts val="1400"/>
              </a:spcBef>
              <a:spcAft>
                <a:spcPts val="400"/>
              </a:spcAft>
            </a:pPr>
            <a:r>
              <a:rPr lang="en-GB" sz="2400" dirty="0">
                <a:effectLst/>
                <a:latin typeface="Times New Roman" panose="02020603050405020304" pitchFamily="18" charset="0"/>
                <a:ea typeface="Times New Roman" panose="02020603050405020304" pitchFamily="18" charset="0"/>
              </a:rPr>
              <a:t>The specifications of the relay include the following</a:t>
            </a:r>
            <a:endParaRPr lang="en-GB"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indent="-342900" algn="just">
              <a:lnSpc>
                <a:spcPct val="150000"/>
              </a:lnSpc>
              <a:spcBef>
                <a:spcPts val="1400"/>
              </a:spcBef>
              <a:spcAft>
                <a:spcPts val="400"/>
              </a:spcAft>
              <a:buFont typeface="Arial" panose="020B0604020202020204" pitchFamily="34" charset="0"/>
              <a:buChar char="•"/>
            </a:pPr>
            <a:r>
              <a:rPr lang="en-US" sz="2400" dirty="0">
                <a:solidFill>
                  <a:srgbClr val="434343"/>
                </a:solidFill>
                <a:effectLst/>
                <a:latin typeface="Times New Roman" panose="02020603050405020304" pitchFamily="18" charset="0"/>
                <a:cs typeface="Times New Roman" panose="02020603050405020304" pitchFamily="18" charset="0"/>
              </a:rPr>
              <a:t>Supply voltage – 3.75V to 6V</a:t>
            </a:r>
          </a:p>
          <a:p>
            <a:pPr marL="342900" marR="0" indent="-342900" algn="just">
              <a:lnSpc>
                <a:spcPct val="150000"/>
              </a:lnSpc>
              <a:spcBef>
                <a:spcPts val="1400"/>
              </a:spcBef>
              <a:spcAft>
                <a:spcPts val="400"/>
              </a:spcAft>
              <a:buFont typeface="Arial" panose="020B0604020202020204" pitchFamily="34" charset="0"/>
              <a:buChar char="•"/>
            </a:pPr>
            <a:r>
              <a:rPr lang="en-US" sz="2400" dirty="0">
                <a:solidFill>
                  <a:srgbClr val="434343"/>
                </a:solidFill>
                <a:effectLst/>
                <a:latin typeface="Times New Roman" panose="02020603050405020304" pitchFamily="18" charset="0"/>
                <a:cs typeface="Times New Roman" panose="02020603050405020304" pitchFamily="18" charset="0"/>
              </a:rPr>
              <a:t>Quiescent current: 2mA</a:t>
            </a:r>
            <a:endParaRPr lang="en-US" sz="2400" dirty="0">
              <a:solidFill>
                <a:srgbClr val="434343"/>
              </a:solidFill>
              <a:latin typeface="Times New Roman" panose="02020603050405020304" pitchFamily="18" charset="0"/>
              <a:cs typeface="Times New Roman" panose="02020603050405020304" pitchFamily="18" charset="0"/>
            </a:endParaRPr>
          </a:p>
          <a:p>
            <a:pPr marR="0">
              <a:lnSpc>
                <a:spcPct val="150000"/>
              </a:lnSpc>
              <a:spcBef>
                <a:spcPts val="1400"/>
              </a:spcBef>
              <a:spcAft>
                <a:spcPts val="400"/>
              </a:spcAft>
            </a:pPr>
            <a:endParaRPr lang="en-US" sz="2400" dirty="0">
              <a:solidFill>
                <a:srgbClr val="434343"/>
              </a:solidFill>
              <a:effectLst/>
              <a:latin typeface="Times New Roman" panose="02020603050405020304" pitchFamily="18" charset="0"/>
              <a:cs typeface="Times New Roman" panose="02020603050405020304" pitchFamily="18" charset="0"/>
            </a:endParaRPr>
          </a:p>
        </p:txBody>
      </p:sp>
      <p:sp>
        <p:nvSpPr>
          <p:cNvPr id="7" name="Footer Placeholder 6">
            <a:extLst>
              <a:ext uri="{FF2B5EF4-FFF2-40B4-BE49-F238E27FC236}">
                <a16:creationId xmlns:a16="http://schemas.microsoft.com/office/drawing/2014/main" id="{798D543D-E39C-4DBD-881C-883849DA7AC3}"/>
              </a:ext>
            </a:extLst>
          </p:cNvPr>
          <p:cNvSpPr>
            <a:spLocks noGrp="1"/>
          </p:cNvSpPr>
          <p:nvPr>
            <p:ph type="ftr" sz="quarter" idx="11"/>
          </p:nvPr>
        </p:nvSpPr>
        <p:spPr/>
        <p:txBody>
          <a:bodyPr/>
          <a:lstStyle/>
          <a:p>
            <a:r>
              <a:rPr lang="en-US"/>
              <a:t>Dept of ETE</a:t>
            </a:r>
          </a:p>
        </p:txBody>
      </p:sp>
    </p:spTree>
    <p:extLst>
      <p:ext uri="{BB962C8B-B14F-4D97-AF65-F5344CB8AC3E}">
        <p14:creationId xmlns:p14="http://schemas.microsoft.com/office/powerpoint/2010/main" val="4075463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B68C4D-8DFB-7CFB-B8E4-F992DD257959}"/>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2FDA231B-A39F-4C38-CA6F-214F3A0ADAA5}"/>
              </a:ext>
            </a:extLst>
          </p:cNvPr>
          <p:cNvSpPr>
            <a:spLocks noGrp="1"/>
          </p:cNvSpPr>
          <p:nvPr>
            <p:ph type="sldNum" sz="quarter" idx="12"/>
          </p:nvPr>
        </p:nvSpPr>
        <p:spPr/>
        <p:txBody>
          <a:bodyPr/>
          <a:lstStyle/>
          <a:p>
            <a:fld id="{0A91144C-42FA-4B69-88E8-FFD66EDE7637}" type="slidenum">
              <a:rPr lang="en-US" smtClean="0"/>
              <a:t>16</a:t>
            </a:fld>
            <a:endParaRPr lang="en-US"/>
          </a:p>
        </p:txBody>
      </p:sp>
      <p:sp>
        <p:nvSpPr>
          <p:cNvPr id="6" name="TextBox 5">
            <a:extLst>
              <a:ext uri="{FF2B5EF4-FFF2-40B4-BE49-F238E27FC236}">
                <a16:creationId xmlns:a16="http://schemas.microsoft.com/office/drawing/2014/main" id="{1E2063E6-B01A-86FD-FBBB-57B11E0D2A46}"/>
              </a:ext>
            </a:extLst>
          </p:cNvPr>
          <p:cNvSpPr txBox="1"/>
          <p:nvPr/>
        </p:nvSpPr>
        <p:spPr>
          <a:xfrm>
            <a:off x="674557" y="705696"/>
            <a:ext cx="10679243" cy="4457952"/>
          </a:xfrm>
          <a:prstGeom prst="rect">
            <a:avLst/>
          </a:prstGeom>
          <a:noFill/>
        </p:spPr>
        <p:txBody>
          <a:bodyPr wrap="square">
            <a:spAutoFit/>
          </a:bodyPr>
          <a:lstStyle/>
          <a:p>
            <a:pPr marR="0" algn="just">
              <a:lnSpc>
                <a:spcPct val="150000"/>
              </a:lnSpc>
              <a:spcBef>
                <a:spcPts val="0"/>
              </a:spcBef>
              <a:spcAft>
                <a:spcPts val="0"/>
              </a:spcAft>
            </a:pPr>
            <a:r>
              <a:rPr lang="en-GB" sz="2400" dirty="0">
                <a:effectLst/>
                <a:latin typeface="Times New Roman" panose="02020603050405020304" pitchFamily="18" charset="0"/>
                <a:ea typeface="Times New Roman" panose="02020603050405020304" pitchFamily="18" charset="0"/>
                <a:cs typeface="Times New Roman" panose="02020603050405020304" pitchFamily="18" charset="0"/>
              </a:rPr>
              <a:t> </a:t>
            </a:r>
          </a:p>
          <a:p>
            <a:pPr marL="342900" marR="0" indent="-342900" algn="just">
              <a:lnSpc>
                <a:spcPct val="150000"/>
              </a:lnSpc>
              <a:spcBef>
                <a:spcPts val="0"/>
              </a:spcBef>
              <a:spcAft>
                <a:spcPts val="0"/>
              </a:spcAft>
              <a:buFont typeface="Arial" panose="020B0604020202020204" pitchFamily="34" charset="0"/>
              <a:buChar char="•"/>
            </a:pPr>
            <a:r>
              <a:rPr lang="en-US" sz="2400" b="1" dirty="0">
                <a:effectLst/>
                <a:latin typeface="Times New Roman" panose="02020603050405020304" pitchFamily="18" charset="0"/>
                <a:ea typeface="Times New Roman" panose="02020603050405020304" pitchFamily="18" charset="0"/>
                <a:cs typeface="Times New Roman" panose="02020603050405020304" pitchFamily="18" charset="0"/>
              </a:rPr>
              <a:t>Relays</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 are used in many different systems to control the flow of electricity. </a:t>
            </a:r>
          </a:p>
          <a:p>
            <a:pPr marL="342900" marR="0" indent="-342900" algn="just">
              <a:lnSpc>
                <a:spcPct val="150000"/>
              </a:lnSpc>
              <a:spcBef>
                <a:spcPts val="0"/>
              </a:spcBef>
              <a:spcAft>
                <a:spcPts val="0"/>
              </a:spcAf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In the context of an airbag system for fall protection, a relay is typically used to activate the airbag when a fall is detected.</a:t>
            </a:r>
          </a:p>
          <a:p>
            <a:pPr marL="342900" marR="0" indent="-342900" algn="just">
              <a:lnSpc>
                <a:spcPct val="150000"/>
              </a:lnSpc>
              <a:spcBef>
                <a:spcPts val="0"/>
              </a:spcBef>
              <a:spcAft>
                <a:spcPts val="0"/>
              </a:spcAft>
              <a:buFont typeface="Arial" panose="020B0604020202020204" pitchFamily="34" charset="0"/>
              <a:buChar char="•"/>
            </a:pPr>
            <a:r>
              <a:rPr lang="en-US" sz="2400" dirty="0">
                <a:latin typeface="Times New Roman" panose="02020603050405020304" pitchFamily="18" charset="0"/>
                <a:ea typeface="Times New Roman" panose="02020603050405020304" pitchFamily="18" charset="0"/>
                <a:cs typeface="Times New Roman" panose="02020603050405020304" pitchFamily="18" charset="0"/>
              </a:rPr>
              <a:t>R</a:t>
            </a: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elay uses an electromagnet to open and close an electrical circuit. </a:t>
            </a:r>
          </a:p>
          <a:p>
            <a:pPr marL="342900" marR="0" indent="-342900" algn="just">
              <a:lnSpc>
                <a:spcPct val="150000"/>
              </a:lnSpc>
              <a:spcBef>
                <a:spcPts val="0"/>
              </a:spcBef>
              <a:spcAft>
                <a:spcPts val="0"/>
              </a:spcAf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When a current flows through the coil of the electromagnet, it creates a magnetic field that pulls a switch, or contact, into contact with another switch.</a:t>
            </a:r>
          </a:p>
          <a:p>
            <a:pPr marL="342900" marR="0" indent="-342900" algn="just">
              <a:lnSpc>
                <a:spcPct val="150000"/>
              </a:lnSpc>
              <a:spcBef>
                <a:spcPts val="0"/>
              </a:spcBef>
              <a:spcAft>
                <a:spcPts val="0"/>
              </a:spcAft>
              <a:buFont typeface="Arial" panose="020B0604020202020204" pitchFamily="34" charset="0"/>
              <a:buChar char="•"/>
            </a:pPr>
            <a:r>
              <a:rPr lang="en-US" sz="2400" dirty="0">
                <a:effectLst/>
                <a:latin typeface="Times New Roman" panose="02020603050405020304" pitchFamily="18" charset="0"/>
                <a:ea typeface="Times New Roman" panose="02020603050405020304" pitchFamily="18" charset="0"/>
                <a:cs typeface="Times New Roman" panose="02020603050405020304" pitchFamily="18" charset="0"/>
              </a:rPr>
              <a:t>This closes the circuit and allows electricity to flow through the circuit.</a:t>
            </a:r>
            <a:endParaRPr lang="en-GB"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F38DE673-B9A1-A120-C0FB-A03712D69948}"/>
              </a:ext>
            </a:extLst>
          </p:cNvPr>
          <p:cNvSpPr>
            <a:spLocks noGrp="1"/>
          </p:cNvSpPr>
          <p:nvPr>
            <p:ph type="ftr" sz="quarter" idx="11"/>
          </p:nvPr>
        </p:nvSpPr>
        <p:spPr/>
        <p:txBody>
          <a:bodyPr/>
          <a:lstStyle/>
          <a:p>
            <a:r>
              <a:rPr lang="en-US"/>
              <a:t>Dept of ETE</a:t>
            </a:r>
          </a:p>
        </p:txBody>
      </p:sp>
    </p:spTree>
    <p:extLst>
      <p:ext uri="{BB962C8B-B14F-4D97-AF65-F5344CB8AC3E}">
        <p14:creationId xmlns:p14="http://schemas.microsoft.com/office/powerpoint/2010/main" val="3167007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C4D382-05F3-D8BB-C100-35F84DB9F62A}"/>
              </a:ext>
            </a:extLst>
          </p:cNvPr>
          <p:cNvSpPr>
            <a:spLocks noGrp="1"/>
          </p:cNvSpPr>
          <p:nvPr>
            <p:ph type="dt" sz="half" idx="10"/>
          </p:nvPr>
        </p:nvSpPr>
        <p:spPr/>
        <p:txBody>
          <a:bodyPr/>
          <a:lstStyle/>
          <a:p>
            <a:r>
              <a:rPr lang="en-US"/>
              <a:t>23/05/2023</a:t>
            </a:r>
          </a:p>
        </p:txBody>
      </p:sp>
      <p:sp>
        <p:nvSpPr>
          <p:cNvPr id="3" name="Footer Placeholder 2">
            <a:extLst>
              <a:ext uri="{FF2B5EF4-FFF2-40B4-BE49-F238E27FC236}">
                <a16:creationId xmlns:a16="http://schemas.microsoft.com/office/drawing/2014/main" id="{D8DB9F15-1ACB-1AA8-9A59-3E543853ABCE}"/>
              </a:ext>
            </a:extLst>
          </p:cNvPr>
          <p:cNvSpPr>
            <a:spLocks noGrp="1"/>
          </p:cNvSpPr>
          <p:nvPr>
            <p:ph type="ftr" sz="quarter" idx="11"/>
          </p:nvPr>
        </p:nvSpPr>
        <p:spPr/>
        <p:txBody>
          <a:bodyPr/>
          <a:lstStyle/>
          <a:p>
            <a:r>
              <a:rPr lang="en-US"/>
              <a:t>Dept of ETE</a:t>
            </a:r>
          </a:p>
        </p:txBody>
      </p:sp>
      <p:sp>
        <p:nvSpPr>
          <p:cNvPr id="4" name="Slide Number Placeholder 3">
            <a:extLst>
              <a:ext uri="{FF2B5EF4-FFF2-40B4-BE49-F238E27FC236}">
                <a16:creationId xmlns:a16="http://schemas.microsoft.com/office/drawing/2014/main" id="{7DEB6841-0ED9-E631-4DFD-A925D6B39419}"/>
              </a:ext>
            </a:extLst>
          </p:cNvPr>
          <p:cNvSpPr>
            <a:spLocks noGrp="1"/>
          </p:cNvSpPr>
          <p:nvPr>
            <p:ph type="sldNum" sz="quarter" idx="12"/>
          </p:nvPr>
        </p:nvSpPr>
        <p:spPr/>
        <p:txBody>
          <a:bodyPr/>
          <a:lstStyle/>
          <a:p>
            <a:fld id="{0A91144C-42FA-4B69-88E8-FFD66EDE7637}" type="slidenum">
              <a:rPr lang="en-US" smtClean="0"/>
              <a:t>17</a:t>
            </a:fld>
            <a:endParaRPr lang="en-US"/>
          </a:p>
        </p:txBody>
      </p:sp>
      <p:pic>
        <p:nvPicPr>
          <p:cNvPr id="1026" name="Picture 2">
            <a:extLst>
              <a:ext uri="{FF2B5EF4-FFF2-40B4-BE49-F238E27FC236}">
                <a16:creationId xmlns:a16="http://schemas.microsoft.com/office/drawing/2014/main" id="{37D5137C-F2BB-30E6-FF9E-A38644AA2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7280" y="1282878"/>
            <a:ext cx="6744202" cy="33270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ED1A6BF-A15B-9872-D219-0477E9C25CC6}"/>
              </a:ext>
            </a:extLst>
          </p:cNvPr>
          <p:cNvSpPr txBox="1"/>
          <p:nvPr/>
        </p:nvSpPr>
        <p:spPr>
          <a:xfrm>
            <a:off x="4373880" y="4609903"/>
            <a:ext cx="3444240" cy="457754"/>
          </a:xfrm>
          <a:prstGeom prst="rect">
            <a:avLst/>
          </a:prstGeom>
          <a:noFill/>
        </p:spPr>
        <p:txBody>
          <a:bodyPr wrap="square">
            <a:spAutoFit/>
          </a:bodyPr>
          <a:lstStyle/>
          <a:p>
            <a:pPr marL="0" marR="0">
              <a:lnSpc>
                <a:spcPct val="150000"/>
              </a:lnSpc>
              <a:spcBef>
                <a:spcPts val="0"/>
              </a:spcBef>
              <a:spcAft>
                <a:spcPts val="0"/>
              </a:spcAft>
            </a:pPr>
            <a:r>
              <a:rPr lang="en-GB" sz="1800" b="1" dirty="0">
                <a:effectLst/>
                <a:latin typeface="Times New Roman" panose="02020603050405020304" pitchFamily="18" charset="0"/>
                <a:ea typeface="Times New Roman" panose="02020603050405020304" pitchFamily="18" charset="0"/>
              </a:rPr>
              <a:t>Figure: </a:t>
            </a:r>
            <a:r>
              <a:rPr lang="en-GB" b="1" dirty="0">
                <a:latin typeface="Times New Roman" panose="02020603050405020304" pitchFamily="18" charset="0"/>
                <a:ea typeface="Times New Roman" panose="02020603050405020304" pitchFamily="18" charset="0"/>
              </a:rPr>
              <a:t>Working of </a:t>
            </a:r>
            <a:r>
              <a:rPr lang="en-GB" sz="1800" b="1" dirty="0">
                <a:effectLst/>
                <a:latin typeface="Times New Roman" panose="02020603050405020304" pitchFamily="18" charset="0"/>
                <a:ea typeface="Times New Roman" panose="02020603050405020304" pitchFamily="18" charset="0"/>
              </a:rPr>
              <a:t>Relay</a:t>
            </a:r>
            <a:endParaRPr lang="en-US" sz="16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54948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54BB8C-EA19-5447-603D-17BB584D098F}"/>
              </a:ext>
            </a:extLst>
          </p:cNvPr>
          <p:cNvSpPr>
            <a:spLocks noGrp="1"/>
          </p:cNvSpPr>
          <p:nvPr>
            <p:ph type="dt" sz="half" idx="10"/>
          </p:nvPr>
        </p:nvSpPr>
        <p:spPr/>
        <p:txBody>
          <a:bodyPr/>
          <a:lstStyle/>
          <a:p>
            <a:r>
              <a:rPr lang="en-US"/>
              <a:t>23/05/2023</a:t>
            </a:r>
          </a:p>
        </p:txBody>
      </p:sp>
      <p:sp>
        <p:nvSpPr>
          <p:cNvPr id="3" name="Footer Placeholder 2">
            <a:extLst>
              <a:ext uri="{FF2B5EF4-FFF2-40B4-BE49-F238E27FC236}">
                <a16:creationId xmlns:a16="http://schemas.microsoft.com/office/drawing/2014/main" id="{CEC1CD7C-B83E-46B0-1BF8-D2D649098A27}"/>
              </a:ext>
            </a:extLst>
          </p:cNvPr>
          <p:cNvSpPr>
            <a:spLocks noGrp="1"/>
          </p:cNvSpPr>
          <p:nvPr>
            <p:ph type="ftr" sz="quarter" idx="11"/>
          </p:nvPr>
        </p:nvSpPr>
        <p:spPr/>
        <p:txBody>
          <a:bodyPr/>
          <a:lstStyle/>
          <a:p>
            <a:r>
              <a:rPr lang="en-US"/>
              <a:t>Dept of ETE</a:t>
            </a:r>
          </a:p>
        </p:txBody>
      </p:sp>
      <p:sp>
        <p:nvSpPr>
          <p:cNvPr id="4" name="Slide Number Placeholder 3">
            <a:extLst>
              <a:ext uri="{FF2B5EF4-FFF2-40B4-BE49-F238E27FC236}">
                <a16:creationId xmlns:a16="http://schemas.microsoft.com/office/drawing/2014/main" id="{5C472363-9962-71AF-F0C4-C30E4DDB6BB3}"/>
              </a:ext>
            </a:extLst>
          </p:cNvPr>
          <p:cNvSpPr>
            <a:spLocks noGrp="1"/>
          </p:cNvSpPr>
          <p:nvPr>
            <p:ph type="sldNum" sz="quarter" idx="12"/>
          </p:nvPr>
        </p:nvSpPr>
        <p:spPr/>
        <p:txBody>
          <a:bodyPr/>
          <a:lstStyle/>
          <a:p>
            <a:fld id="{0A91144C-42FA-4B69-88E8-FFD66EDE7637}" type="slidenum">
              <a:rPr lang="en-US" smtClean="0"/>
              <a:t>18</a:t>
            </a:fld>
            <a:endParaRPr lang="en-US"/>
          </a:p>
        </p:txBody>
      </p:sp>
      <p:sp>
        <p:nvSpPr>
          <p:cNvPr id="6" name="TextBox 5">
            <a:extLst>
              <a:ext uri="{FF2B5EF4-FFF2-40B4-BE49-F238E27FC236}">
                <a16:creationId xmlns:a16="http://schemas.microsoft.com/office/drawing/2014/main" id="{1481D160-7B32-AB0F-64D6-122E94989E25}"/>
              </a:ext>
            </a:extLst>
          </p:cNvPr>
          <p:cNvSpPr txBox="1"/>
          <p:nvPr/>
        </p:nvSpPr>
        <p:spPr>
          <a:xfrm>
            <a:off x="731195" y="713846"/>
            <a:ext cx="6096000" cy="661207"/>
          </a:xfrm>
          <a:prstGeom prst="rect">
            <a:avLst/>
          </a:prstGeom>
          <a:noFill/>
        </p:spPr>
        <p:txBody>
          <a:bodyPr wrap="square">
            <a:spAutoFit/>
          </a:bodyPr>
          <a:lstStyle/>
          <a:p>
            <a:pPr marR="0" lvl="0">
              <a:lnSpc>
                <a:spcPct val="150000"/>
              </a:lnSpc>
              <a:spcBef>
                <a:spcPts val="0"/>
              </a:spcBef>
              <a:spcAft>
                <a:spcPts val="0"/>
              </a:spcAft>
            </a:pPr>
            <a:r>
              <a:rPr lang="en-US" sz="2800" b="1" dirty="0">
                <a:latin typeface="Times New Roman" panose="02020603050405020304" pitchFamily="18" charset="0"/>
                <a:ea typeface="Arial" panose="020B0604020202020204" pitchFamily="34" charset="0"/>
                <a:cs typeface="Times New Roman" panose="02020603050405020304" pitchFamily="18" charset="0"/>
              </a:rPr>
              <a:t>4. C</a:t>
            </a:r>
            <a:r>
              <a:rPr lang="en-US" sz="2800" b="1" u="none" strike="noStrike" dirty="0">
                <a:effectLst/>
                <a:latin typeface="Times New Roman" panose="02020603050405020304" pitchFamily="18" charset="0"/>
                <a:ea typeface="Arial" panose="020B0604020202020204" pitchFamily="34" charset="0"/>
                <a:cs typeface="Times New Roman" panose="02020603050405020304" pitchFamily="18" charset="0"/>
              </a:rPr>
              <a:t>ompressor</a:t>
            </a:r>
          </a:p>
        </p:txBody>
      </p:sp>
      <p:pic>
        <p:nvPicPr>
          <p:cNvPr id="3074" name="Picture 2">
            <a:extLst>
              <a:ext uri="{FF2B5EF4-FFF2-40B4-BE49-F238E27FC236}">
                <a16:creationId xmlns:a16="http://schemas.microsoft.com/office/drawing/2014/main" id="{1941469D-3D78-3114-E0B5-014679775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9260" y="499976"/>
            <a:ext cx="3644384" cy="364438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18FB99F-0A16-6E14-5BF1-FF01309A929A}"/>
              </a:ext>
            </a:extLst>
          </p:cNvPr>
          <p:cNvSpPr txBox="1"/>
          <p:nvPr/>
        </p:nvSpPr>
        <p:spPr>
          <a:xfrm>
            <a:off x="9249454" y="3915483"/>
            <a:ext cx="2438963" cy="457754"/>
          </a:xfrm>
          <a:prstGeom prst="rect">
            <a:avLst/>
          </a:prstGeom>
          <a:noFill/>
        </p:spPr>
        <p:txBody>
          <a:bodyPr wrap="square">
            <a:spAutoFit/>
          </a:bodyPr>
          <a:lstStyle/>
          <a:p>
            <a:pPr marL="0" marR="0">
              <a:lnSpc>
                <a:spcPct val="150000"/>
              </a:lnSpc>
              <a:spcBef>
                <a:spcPts val="0"/>
              </a:spcBef>
              <a:spcAft>
                <a:spcPts val="0"/>
              </a:spcAft>
            </a:pPr>
            <a:r>
              <a:rPr lang="en-GB" sz="1800" b="1" dirty="0">
                <a:effectLst/>
                <a:latin typeface="Times New Roman" panose="02020603050405020304" pitchFamily="18" charset="0"/>
                <a:ea typeface="Times New Roman" panose="02020603050405020304" pitchFamily="18" charset="0"/>
              </a:rPr>
              <a:t>Figure:</a:t>
            </a:r>
            <a:r>
              <a:rPr lang="en-US" sz="1800" b="1" dirty="0">
                <a:latin typeface="Times New Roman" panose="02020603050405020304" pitchFamily="18" charset="0"/>
                <a:ea typeface="Arial" panose="020B0604020202020204" pitchFamily="34" charset="0"/>
                <a:cs typeface="Times New Roman" panose="02020603050405020304" pitchFamily="18" charset="0"/>
              </a:rPr>
              <a:t> C</a:t>
            </a:r>
            <a:r>
              <a:rPr lang="en-US" sz="1800" b="1" u="none" strike="noStrike" dirty="0">
                <a:effectLst/>
                <a:latin typeface="Times New Roman" panose="02020603050405020304" pitchFamily="18" charset="0"/>
                <a:ea typeface="Arial" panose="020B0604020202020204" pitchFamily="34" charset="0"/>
                <a:cs typeface="Times New Roman" panose="02020603050405020304" pitchFamily="18" charset="0"/>
              </a:rPr>
              <a:t>ompressor</a:t>
            </a:r>
            <a:r>
              <a:rPr lang="en-GB" sz="1800" b="1" dirty="0">
                <a:effectLst/>
                <a:latin typeface="Times New Roman" panose="02020603050405020304" pitchFamily="18" charset="0"/>
                <a:ea typeface="Times New Roman" panose="02020603050405020304" pitchFamily="18" charset="0"/>
              </a:rPr>
              <a:t> </a:t>
            </a:r>
            <a:endParaRPr lang="en-US" sz="1600" dirty="0">
              <a:effectLst/>
              <a:latin typeface="Arial" panose="020B0604020202020204" pitchFamily="34" charset="0"/>
              <a:ea typeface="Arial" panose="020B0604020202020204" pitchFamily="34" charset="0"/>
            </a:endParaRPr>
          </a:p>
        </p:txBody>
      </p:sp>
      <p:sp>
        <p:nvSpPr>
          <p:cNvPr id="12" name="TextBox 11">
            <a:extLst>
              <a:ext uri="{FF2B5EF4-FFF2-40B4-BE49-F238E27FC236}">
                <a16:creationId xmlns:a16="http://schemas.microsoft.com/office/drawing/2014/main" id="{FDCFE06C-30F4-3421-DAC0-2BCF8E8E0CB3}"/>
              </a:ext>
            </a:extLst>
          </p:cNvPr>
          <p:cNvSpPr txBox="1"/>
          <p:nvPr/>
        </p:nvSpPr>
        <p:spPr>
          <a:xfrm>
            <a:off x="1161045" y="1263127"/>
            <a:ext cx="3959414" cy="2241960"/>
          </a:xfrm>
          <a:prstGeom prst="rect">
            <a:avLst/>
          </a:prstGeom>
          <a:noFill/>
        </p:spPr>
        <p:txBody>
          <a:bodyPr wrap="square">
            <a:spAutoFit/>
          </a:bodyPr>
          <a:lstStyle/>
          <a:p>
            <a:pPr algn="just">
              <a:lnSpc>
                <a:spcPct val="150000"/>
              </a:lnSpc>
            </a:pPr>
            <a:r>
              <a:rPr lang="en-US" sz="2400" b="1" dirty="0">
                <a:latin typeface="Times New Roman" panose="02020603050405020304" pitchFamily="18" charset="0"/>
                <a:cs typeface="Times New Roman" panose="02020603050405020304" pitchFamily="18" charset="0"/>
              </a:rPr>
              <a:t>Specification </a:t>
            </a:r>
          </a:p>
          <a:p>
            <a:pPr marL="285750" indent="-285750"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Air pressure: 12V.</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Cylinder diameter: 30mm. </a:t>
            </a:r>
          </a:p>
          <a:p>
            <a:pPr algn="just">
              <a:lnSpc>
                <a:spcPct val="150000"/>
              </a:lnSpc>
            </a:pPr>
            <a:endParaRPr lang="en-US"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A046CAB2-8298-D72E-C6D6-38B5982A867F}"/>
              </a:ext>
            </a:extLst>
          </p:cNvPr>
          <p:cNvSpPr txBox="1"/>
          <p:nvPr/>
        </p:nvSpPr>
        <p:spPr>
          <a:xfrm>
            <a:off x="1161045" y="2942517"/>
            <a:ext cx="7863685" cy="334995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Air compressor </a:t>
            </a:r>
            <a:r>
              <a:rPr lang="en-US" sz="2400" dirty="0">
                <a:latin typeface="Times New Roman" panose="02020603050405020304" pitchFamily="18" charset="0"/>
                <a:cs typeface="Times New Roman" panose="02020603050405020304" pitchFamily="18" charset="0"/>
              </a:rPr>
              <a:t>work</a:t>
            </a:r>
            <a:r>
              <a:rPr lang="en-US" sz="2400" b="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by forcing atmospheric air under pressure to create potential energy that can be stored in a tank for later use. </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Just like an open balloon, the pressure builds up when the compressed air is  released.</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Air compressor works on the principles of thermodynamics.</a:t>
            </a:r>
          </a:p>
        </p:txBody>
      </p:sp>
    </p:spTree>
    <p:extLst>
      <p:ext uri="{BB962C8B-B14F-4D97-AF65-F5344CB8AC3E}">
        <p14:creationId xmlns:p14="http://schemas.microsoft.com/office/powerpoint/2010/main" val="16012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934DAC-E447-56A0-FF01-4D981616078B}"/>
              </a:ext>
            </a:extLst>
          </p:cNvPr>
          <p:cNvSpPr>
            <a:spLocks noGrp="1"/>
          </p:cNvSpPr>
          <p:nvPr>
            <p:ph type="dt" sz="half" idx="10"/>
          </p:nvPr>
        </p:nvSpPr>
        <p:spPr/>
        <p:txBody>
          <a:bodyPr/>
          <a:lstStyle/>
          <a:p>
            <a:r>
              <a:rPr lang="en-US"/>
              <a:t>23/05/2023</a:t>
            </a:r>
          </a:p>
        </p:txBody>
      </p:sp>
      <p:sp>
        <p:nvSpPr>
          <p:cNvPr id="3" name="Slide Number Placeholder 2">
            <a:extLst>
              <a:ext uri="{FF2B5EF4-FFF2-40B4-BE49-F238E27FC236}">
                <a16:creationId xmlns:a16="http://schemas.microsoft.com/office/drawing/2014/main" id="{EE7006AA-D23A-966D-1175-30D557D5A2DD}"/>
              </a:ext>
            </a:extLst>
          </p:cNvPr>
          <p:cNvSpPr>
            <a:spLocks noGrp="1"/>
          </p:cNvSpPr>
          <p:nvPr>
            <p:ph type="sldNum" sz="quarter" idx="12"/>
          </p:nvPr>
        </p:nvSpPr>
        <p:spPr>
          <a:xfrm>
            <a:off x="8808569" y="6319238"/>
            <a:ext cx="2743200" cy="365125"/>
          </a:xfrm>
        </p:spPr>
        <p:txBody>
          <a:bodyPr/>
          <a:lstStyle/>
          <a:p>
            <a:fld id="{0A91144C-42FA-4B69-88E8-FFD66EDE7637}" type="slidenum">
              <a:rPr lang="en-US" smtClean="0"/>
              <a:t>19</a:t>
            </a:fld>
            <a:endParaRPr lang="en-US" dirty="0"/>
          </a:p>
        </p:txBody>
      </p:sp>
      <p:sp>
        <p:nvSpPr>
          <p:cNvPr id="5" name="TextBox 4">
            <a:extLst>
              <a:ext uri="{FF2B5EF4-FFF2-40B4-BE49-F238E27FC236}">
                <a16:creationId xmlns:a16="http://schemas.microsoft.com/office/drawing/2014/main" id="{D45316F0-1EAC-726D-1D4C-212551BB19AA}"/>
              </a:ext>
            </a:extLst>
          </p:cNvPr>
          <p:cNvSpPr txBox="1"/>
          <p:nvPr/>
        </p:nvSpPr>
        <p:spPr>
          <a:xfrm>
            <a:off x="709905" y="900849"/>
            <a:ext cx="6097554" cy="579582"/>
          </a:xfrm>
          <a:prstGeom prst="rect">
            <a:avLst/>
          </a:prstGeom>
          <a:noFill/>
        </p:spPr>
        <p:txBody>
          <a:bodyPr wrap="square">
            <a:spAutoFit/>
          </a:bodyPr>
          <a:lstStyle/>
          <a:p>
            <a:pPr marL="0" marR="0">
              <a:lnSpc>
                <a:spcPct val="150000"/>
              </a:lnSpc>
              <a:spcBef>
                <a:spcPts val="0"/>
              </a:spcBef>
              <a:spcAft>
                <a:spcPts val="0"/>
              </a:spcAft>
            </a:pPr>
            <a:r>
              <a:rPr lang="en-GB" sz="2400" b="1" dirty="0">
                <a:effectLst/>
                <a:latin typeface="Times New Roman" panose="02020603050405020304" pitchFamily="18" charset="0"/>
                <a:ea typeface="Times New Roman" panose="02020603050405020304" pitchFamily="18" charset="0"/>
              </a:rPr>
              <a:t>5. Buzzer</a:t>
            </a:r>
            <a:endParaRPr lang="en-US" sz="2400" dirty="0">
              <a:effectLst/>
              <a:latin typeface="Arial" panose="020B0604020202020204" pitchFamily="34" charset="0"/>
              <a:ea typeface="Arial" panose="020B0604020202020204" pitchFamily="34" charset="0"/>
            </a:endParaRPr>
          </a:p>
        </p:txBody>
      </p:sp>
      <p:pic>
        <p:nvPicPr>
          <p:cNvPr id="6" name="image4.png">
            <a:extLst>
              <a:ext uri="{FF2B5EF4-FFF2-40B4-BE49-F238E27FC236}">
                <a16:creationId xmlns:a16="http://schemas.microsoft.com/office/drawing/2014/main" id="{FA2723DC-98C1-53BB-2B4D-B880046B0908}"/>
              </a:ext>
            </a:extLst>
          </p:cNvPr>
          <p:cNvPicPr/>
          <p:nvPr/>
        </p:nvPicPr>
        <p:blipFill>
          <a:blip r:embed="rId2"/>
          <a:srcRect/>
          <a:stretch>
            <a:fillRect/>
          </a:stretch>
        </p:blipFill>
        <p:spPr>
          <a:xfrm>
            <a:off x="8153400" y="1690590"/>
            <a:ext cx="3130421" cy="3476820"/>
          </a:xfrm>
          <a:prstGeom prst="rect">
            <a:avLst/>
          </a:prstGeom>
          <a:ln/>
        </p:spPr>
      </p:pic>
      <p:sp>
        <p:nvSpPr>
          <p:cNvPr id="8" name="TextBox 7">
            <a:extLst>
              <a:ext uri="{FF2B5EF4-FFF2-40B4-BE49-F238E27FC236}">
                <a16:creationId xmlns:a16="http://schemas.microsoft.com/office/drawing/2014/main" id="{629BB7C8-B4DF-E003-601A-A36340B11964}"/>
              </a:ext>
            </a:extLst>
          </p:cNvPr>
          <p:cNvSpPr txBox="1"/>
          <p:nvPr/>
        </p:nvSpPr>
        <p:spPr>
          <a:xfrm>
            <a:off x="8873023" y="5296517"/>
            <a:ext cx="1691174" cy="646331"/>
          </a:xfrm>
          <a:prstGeom prst="rect">
            <a:avLst/>
          </a:prstGeom>
          <a:noFill/>
        </p:spPr>
        <p:txBody>
          <a:bodyPr wrap="square">
            <a:spAutoFit/>
          </a:bodyPr>
          <a:lstStyle/>
          <a:p>
            <a:r>
              <a:rPr lang="en-GB" sz="1800" b="1" dirty="0">
                <a:effectLst/>
                <a:latin typeface="Times New Roman" panose="02020603050405020304" pitchFamily="18" charset="0"/>
                <a:ea typeface="Times New Roman" panose="02020603050405020304" pitchFamily="18" charset="0"/>
              </a:rPr>
              <a:t>Figure: Buzzer</a:t>
            </a:r>
            <a:endParaRPr lang="en-US" sz="1800" dirty="0">
              <a:effectLst/>
              <a:latin typeface="Arial" panose="020B0604020202020204" pitchFamily="34" charset="0"/>
              <a:ea typeface="Arial" panose="020B0604020202020204" pitchFamily="34" charset="0"/>
            </a:endParaRPr>
          </a:p>
          <a:p>
            <a:r>
              <a:rPr lang="en-GB" sz="1800" b="1" dirty="0">
                <a:effectLst/>
                <a:latin typeface="Times New Roman" panose="02020603050405020304" pitchFamily="18" charset="0"/>
                <a:ea typeface="Times New Roman" panose="02020603050405020304" pitchFamily="18" charset="0"/>
              </a:rPr>
              <a:t> </a:t>
            </a:r>
            <a:endParaRPr lang="en-US" dirty="0"/>
          </a:p>
        </p:txBody>
      </p:sp>
      <p:sp>
        <p:nvSpPr>
          <p:cNvPr id="10" name="TextBox 9">
            <a:extLst>
              <a:ext uri="{FF2B5EF4-FFF2-40B4-BE49-F238E27FC236}">
                <a16:creationId xmlns:a16="http://schemas.microsoft.com/office/drawing/2014/main" id="{00C38D77-BE8C-6ACD-7FE1-5A78922F1163}"/>
              </a:ext>
            </a:extLst>
          </p:cNvPr>
          <p:cNvSpPr txBox="1"/>
          <p:nvPr/>
        </p:nvSpPr>
        <p:spPr>
          <a:xfrm>
            <a:off x="1011122" y="2377530"/>
            <a:ext cx="7056275" cy="2395464"/>
          </a:xfrm>
          <a:prstGeom prst="rect">
            <a:avLst/>
          </a:prstGeom>
          <a:noFill/>
        </p:spPr>
        <p:txBody>
          <a:bodyPr wrap="square">
            <a:spAutoFit/>
          </a:bodyPr>
          <a:lstStyle/>
          <a:p>
            <a:pPr>
              <a:lnSpc>
                <a:spcPct val="150000"/>
              </a:lnSpc>
              <a:spcBef>
                <a:spcPts val="1200"/>
              </a:spcBef>
            </a:pPr>
            <a:r>
              <a:rPr lang="en-GB" sz="2400" dirty="0">
                <a:effectLst/>
                <a:latin typeface="Times New Roman" panose="02020603050405020304" pitchFamily="18" charset="0"/>
                <a:ea typeface="Times New Roman" panose="02020603050405020304" pitchFamily="18" charset="0"/>
              </a:rPr>
              <a:t>The specifications of the buzzer include the following</a:t>
            </a:r>
            <a:r>
              <a:rPr lang="en-GB" sz="1800" dirty="0">
                <a:effectLst/>
                <a:latin typeface="Times New Roman" panose="02020603050405020304" pitchFamily="18" charset="0"/>
                <a:ea typeface="Times New Roman" panose="02020603050405020304" pitchFamily="18" charset="0"/>
              </a:rPr>
              <a:t>.</a:t>
            </a:r>
            <a:endParaRPr lang="en-US" sz="1800" dirty="0">
              <a:effectLst/>
              <a:latin typeface="Arial" panose="020B0604020202020204" pitchFamily="34" charset="0"/>
              <a:ea typeface="Arial" panose="020B0604020202020204" pitchFamily="34" charset="0"/>
            </a:endParaRPr>
          </a:p>
          <a:p>
            <a:pPr marL="342900" marR="0" lvl="0" indent="-342900">
              <a:lnSpc>
                <a:spcPct val="150000"/>
              </a:lnSpc>
              <a:spcBef>
                <a:spcPts val="1200"/>
              </a:spcBef>
              <a:spcAft>
                <a:spcPts val="0"/>
              </a:spcAft>
              <a:buFont typeface="Arial" panose="020B0604020202020204" pitchFamily="34" charset="0"/>
              <a:buChar char="•"/>
            </a:pPr>
            <a:r>
              <a:rPr lang="en-GB" sz="2400" u="none" strike="noStrike" dirty="0">
                <a:effectLst/>
                <a:latin typeface="Times New Roman" panose="02020603050405020304" pitchFamily="18" charset="0"/>
                <a:ea typeface="Times New Roman" panose="02020603050405020304" pitchFamily="18" charset="0"/>
              </a:rPr>
              <a:t>The frequency range is 3,300Hz</a:t>
            </a:r>
            <a:endParaRPr lang="en-US" sz="2400" u="none" strike="noStrike" dirty="0">
              <a:effectLst/>
              <a:latin typeface="Arial" panose="020B0604020202020204" pitchFamily="34" charset="0"/>
              <a:ea typeface="Arial" panose="020B0604020202020204" pitchFamily="34" charset="0"/>
            </a:endParaRPr>
          </a:p>
          <a:p>
            <a:pPr marL="285750" marR="0" lvl="0" indent="-285750">
              <a:lnSpc>
                <a:spcPct val="150000"/>
              </a:lnSpc>
              <a:spcBef>
                <a:spcPts val="0"/>
              </a:spcBef>
              <a:spcAft>
                <a:spcPts val="0"/>
              </a:spcAft>
              <a:buFont typeface="Arial" panose="020B0604020202020204" pitchFamily="34" charset="0"/>
              <a:buChar char="•"/>
            </a:pPr>
            <a:r>
              <a:rPr lang="en-GB" sz="2400" u="none" strike="noStrike" dirty="0">
                <a:effectLst/>
                <a:latin typeface="Times New Roman" panose="02020603050405020304" pitchFamily="18" charset="0"/>
                <a:ea typeface="Times New Roman" panose="02020603050405020304" pitchFamily="18" charset="0"/>
              </a:rPr>
              <a:t>Operating Temperature ranges from – 20° C to +60°C</a:t>
            </a:r>
            <a:endParaRPr lang="en-US" sz="2400" u="none" strike="noStrike" dirty="0">
              <a:effectLst/>
              <a:latin typeface="Arial" panose="020B0604020202020204" pitchFamily="34" charset="0"/>
              <a:ea typeface="Arial" panose="020B0604020202020204" pitchFamily="34" charset="0"/>
            </a:endParaRPr>
          </a:p>
          <a:p>
            <a:pPr marL="285750" marR="0" lvl="0" indent="-285750">
              <a:lnSpc>
                <a:spcPct val="150000"/>
              </a:lnSpc>
              <a:spcBef>
                <a:spcPts val="0"/>
              </a:spcBef>
              <a:spcAft>
                <a:spcPts val="0"/>
              </a:spcAft>
              <a:buFont typeface="Arial" panose="020B0604020202020204" pitchFamily="34" charset="0"/>
              <a:buChar char="•"/>
            </a:pPr>
            <a:r>
              <a:rPr lang="en-GB" sz="2400" u="none" strike="noStrike" dirty="0">
                <a:effectLst/>
                <a:latin typeface="Times New Roman" panose="02020603050405020304" pitchFamily="18" charset="0"/>
                <a:ea typeface="Times New Roman" panose="02020603050405020304" pitchFamily="18" charset="0"/>
              </a:rPr>
              <a:t>Operating voltage ranges from 3V to 5V DC</a:t>
            </a:r>
            <a:endParaRPr lang="en-US" sz="2400" u="none" strike="noStrike" dirty="0">
              <a:effectLst/>
              <a:latin typeface="Arial" panose="020B0604020202020204" pitchFamily="34" charset="0"/>
              <a:ea typeface="Arial" panose="020B0604020202020204" pitchFamily="34" charset="0"/>
            </a:endParaRPr>
          </a:p>
        </p:txBody>
      </p:sp>
      <p:sp>
        <p:nvSpPr>
          <p:cNvPr id="12" name="TextBox 11">
            <a:extLst>
              <a:ext uri="{FF2B5EF4-FFF2-40B4-BE49-F238E27FC236}">
                <a16:creationId xmlns:a16="http://schemas.microsoft.com/office/drawing/2014/main" id="{EC75F816-320C-A06C-CA92-41B5964ADC0E}"/>
              </a:ext>
            </a:extLst>
          </p:cNvPr>
          <p:cNvSpPr txBox="1"/>
          <p:nvPr/>
        </p:nvSpPr>
        <p:spPr>
          <a:xfrm>
            <a:off x="1011122" y="1701724"/>
            <a:ext cx="6097554" cy="579967"/>
          </a:xfrm>
          <a:prstGeom prst="rect">
            <a:avLst/>
          </a:prstGeom>
          <a:noFill/>
        </p:spPr>
        <p:txBody>
          <a:bodyPr wrap="square">
            <a:spAutoFit/>
          </a:bodyPr>
          <a:lstStyle/>
          <a:p>
            <a:pPr marL="0" marR="0">
              <a:lnSpc>
                <a:spcPct val="150000"/>
              </a:lnSpc>
              <a:spcBef>
                <a:spcPts val="1400"/>
              </a:spcBef>
              <a:spcAft>
                <a:spcPts val="400"/>
              </a:spcAft>
            </a:pPr>
            <a:r>
              <a:rPr lang="en-GB"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Specifications</a:t>
            </a:r>
          </a:p>
        </p:txBody>
      </p:sp>
      <p:sp>
        <p:nvSpPr>
          <p:cNvPr id="13" name="Footer Placeholder 12">
            <a:extLst>
              <a:ext uri="{FF2B5EF4-FFF2-40B4-BE49-F238E27FC236}">
                <a16:creationId xmlns:a16="http://schemas.microsoft.com/office/drawing/2014/main" id="{86034B47-6882-84B1-D805-BDA71E3BE6F1}"/>
              </a:ext>
            </a:extLst>
          </p:cNvPr>
          <p:cNvSpPr>
            <a:spLocks noGrp="1"/>
          </p:cNvSpPr>
          <p:nvPr>
            <p:ph type="ftr" sz="quarter" idx="11"/>
          </p:nvPr>
        </p:nvSpPr>
        <p:spPr/>
        <p:txBody>
          <a:bodyPr/>
          <a:lstStyle/>
          <a:p>
            <a:r>
              <a:rPr lang="en-US"/>
              <a:t>Dept of ETE</a:t>
            </a:r>
          </a:p>
        </p:txBody>
      </p:sp>
    </p:spTree>
    <p:extLst>
      <p:ext uri="{BB962C8B-B14F-4D97-AF65-F5344CB8AC3E}">
        <p14:creationId xmlns:p14="http://schemas.microsoft.com/office/powerpoint/2010/main" val="7259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656" y="263942"/>
            <a:ext cx="10515600" cy="617514"/>
          </a:xfrm>
        </p:spPr>
        <p:txBody>
          <a:bodyPr>
            <a:normAutofit/>
          </a:bodyPr>
          <a:lstStyle/>
          <a:p>
            <a:r>
              <a:rPr lang="en-US" sz="3200" b="1" dirty="0">
                <a:latin typeface="Times New Roman" panose="02020603050405020304" pitchFamily="18" charset="0"/>
                <a:cs typeface="Times New Roman" panose="02020603050405020304" pitchFamily="18" charset="0"/>
              </a:rPr>
              <a:t>CONTENTS:</a:t>
            </a:r>
          </a:p>
        </p:txBody>
      </p:sp>
      <p:sp>
        <p:nvSpPr>
          <p:cNvPr id="4" name="Date Placeholder 3"/>
          <p:cNvSpPr>
            <a:spLocks noGrp="1"/>
          </p:cNvSpPr>
          <p:nvPr>
            <p:ph type="dt" sz="half" idx="10"/>
          </p:nvPr>
        </p:nvSpPr>
        <p:spPr/>
        <p:txBody>
          <a:bodyPr/>
          <a:lstStyle/>
          <a:p>
            <a:r>
              <a:rPr lang="en-US"/>
              <a:t>23/05/2023</a:t>
            </a:r>
            <a:endParaRPr lang="en-US" dirty="0"/>
          </a:p>
        </p:txBody>
      </p:sp>
      <p:sp>
        <p:nvSpPr>
          <p:cNvPr id="6" name="Slide Number Placeholder 5"/>
          <p:cNvSpPr>
            <a:spLocks noGrp="1"/>
          </p:cNvSpPr>
          <p:nvPr>
            <p:ph type="sldNum" sz="quarter" idx="12"/>
          </p:nvPr>
        </p:nvSpPr>
        <p:spPr/>
        <p:txBody>
          <a:bodyPr/>
          <a:lstStyle/>
          <a:p>
            <a:fld id="{0A91144C-42FA-4B69-88E8-FFD66EDE7637}" type="slidenum">
              <a:rPr lang="en-US" smtClean="0"/>
              <a:t>2</a:t>
            </a:fld>
            <a:endParaRPr lang="en-US"/>
          </a:p>
        </p:txBody>
      </p:sp>
      <p:sp>
        <p:nvSpPr>
          <p:cNvPr id="8" name="Content Placeholder 7">
            <a:extLst>
              <a:ext uri="{FF2B5EF4-FFF2-40B4-BE49-F238E27FC236}">
                <a16:creationId xmlns:a16="http://schemas.microsoft.com/office/drawing/2014/main" id="{51B7078F-8433-7848-DCEB-7533D7DD4E73}"/>
              </a:ext>
            </a:extLst>
          </p:cNvPr>
          <p:cNvSpPr>
            <a:spLocks noGrp="1"/>
          </p:cNvSpPr>
          <p:nvPr>
            <p:ph idx="1"/>
          </p:nvPr>
        </p:nvSpPr>
        <p:spPr>
          <a:xfrm>
            <a:off x="524656" y="1004340"/>
            <a:ext cx="11317574" cy="5546361"/>
          </a:xfrm>
        </p:spPr>
        <p:txBody>
          <a:bodyPr>
            <a:normAutofit fontScale="70000" lnSpcReduction="20000"/>
          </a:bodyPr>
          <a:lstStyle/>
          <a:p>
            <a:pPr>
              <a:lnSpc>
                <a:spcPct val="150000"/>
              </a:lnSpc>
              <a:spcBef>
                <a:spcPts val="0"/>
              </a:spcBef>
            </a:pPr>
            <a:r>
              <a:rPr lang="en-US" sz="2800" dirty="0">
                <a:latin typeface="Times New Roman" panose="02020603050405020304" pitchFamily="18" charset="0"/>
                <a:cs typeface="Times New Roman" panose="02020603050405020304" pitchFamily="18" charset="0"/>
              </a:rPr>
              <a:t> Aim of the Project </a:t>
            </a:r>
          </a:p>
          <a:p>
            <a:pPr>
              <a:lnSpc>
                <a:spcPct val="150000"/>
              </a:lnSpc>
              <a:spcBef>
                <a:spcPts val="0"/>
              </a:spcBef>
            </a:pPr>
            <a:r>
              <a:rPr lang="en-US" sz="2800" dirty="0">
                <a:latin typeface="Times New Roman" panose="02020603050405020304" pitchFamily="18" charset="0"/>
                <a:cs typeface="Times New Roman" panose="02020603050405020304" pitchFamily="18" charset="0"/>
              </a:rPr>
              <a:t> Introduction </a:t>
            </a:r>
          </a:p>
          <a:p>
            <a:pPr>
              <a:lnSpc>
                <a:spcPct val="150000"/>
              </a:lnSpc>
              <a:spcBef>
                <a:spcPts val="0"/>
              </a:spcBef>
            </a:pPr>
            <a:r>
              <a:rPr lang="en-US" sz="2800" dirty="0">
                <a:latin typeface="Times New Roman" panose="02020603050405020304" pitchFamily="18" charset="0"/>
                <a:cs typeface="Times New Roman" panose="02020603050405020304" pitchFamily="18" charset="0"/>
              </a:rPr>
              <a:t> Block Diagram</a:t>
            </a:r>
          </a:p>
          <a:p>
            <a:pPr>
              <a:lnSpc>
                <a:spcPct val="150000"/>
              </a:lnSpc>
              <a:spcBef>
                <a:spcPts val="0"/>
              </a:spcBef>
            </a:pPr>
            <a:r>
              <a:rPr lang="en-US" sz="2800" dirty="0">
                <a:latin typeface="Times New Roman" panose="02020603050405020304" pitchFamily="18" charset="0"/>
                <a:cs typeface="Times New Roman" panose="02020603050405020304" pitchFamily="18" charset="0"/>
              </a:rPr>
              <a:t> Objectives </a:t>
            </a:r>
          </a:p>
          <a:p>
            <a:pPr>
              <a:lnSpc>
                <a:spcPct val="150000"/>
              </a:lnSpc>
              <a:spcBef>
                <a:spcPts val="0"/>
              </a:spcBef>
            </a:pPr>
            <a:r>
              <a:rPr lang="en-US" sz="2800" dirty="0">
                <a:latin typeface="Times New Roman" panose="02020603050405020304" pitchFamily="18" charset="0"/>
                <a:cs typeface="Times New Roman" panose="02020603050405020304" pitchFamily="18" charset="0"/>
              </a:rPr>
              <a:t> Circuit Diagram </a:t>
            </a:r>
          </a:p>
          <a:p>
            <a:pPr>
              <a:lnSpc>
                <a:spcPct val="150000"/>
              </a:lnSpc>
              <a:spcBef>
                <a:spcPts val="0"/>
              </a:spcBef>
            </a:pPr>
            <a:r>
              <a:rPr lang="en-US" sz="2800" dirty="0">
                <a:latin typeface="Times New Roman" panose="02020603050405020304" pitchFamily="18" charset="0"/>
                <a:cs typeface="Times New Roman" panose="02020603050405020304" pitchFamily="18" charset="0"/>
              </a:rPr>
              <a:t> Hardware implementation </a:t>
            </a:r>
          </a:p>
          <a:p>
            <a:pPr>
              <a:lnSpc>
                <a:spcPct val="150000"/>
              </a:lnSpc>
              <a:spcBef>
                <a:spcPts val="0"/>
              </a:spcBef>
            </a:pPr>
            <a:r>
              <a:rPr lang="en-US" sz="2800" dirty="0">
                <a:latin typeface="Times New Roman" panose="02020603050405020304" pitchFamily="18" charset="0"/>
                <a:cs typeface="Times New Roman" panose="02020603050405020304" pitchFamily="18" charset="0"/>
              </a:rPr>
              <a:t> Software implementation </a:t>
            </a:r>
          </a:p>
          <a:p>
            <a:pPr>
              <a:lnSpc>
                <a:spcPct val="150000"/>
              </a:lnSpc>
              <a:spcBef>
                <a:spcPts val="0"/>
              </a:spcBef>
            </a:pPr>
            <a:r>
              <a:rPr lang="en-US" sz="2800" dirty="0">
                <a:latin typeface="Times New Roman" panose="02020603050405020304" pitchFamily="18" charset="0"/>
                <a:cs typeface="Times New Roman" panose="02020603050405020304" pitchFamily="18" charset="0"/>
              </a:rPr>
              <a:t> Results and Discussion</a:t>
            </a:r>
          </a:p>
          <a:p>
            <a:pPr>
              <a:lnSpc>
                <a:spcPct val="150000"/>
              </a:lnSpc>
              <a:spcBef>
                <a:spcPts val="0"/>
              </a:spcBef>
            </a:pPr>
            <a:r>
              <a:rPr lang="en-US" sz="2800" dirty="0">
                <a:latin typeface="Times New Roman" panose="02020603050405020304" pitchFamily="18" charset="0"/>
                <a:cs typeface="Times New Roman" panose="02020603050405020304" pitchFamily="18" charset="0"/>
              </a:rPr>
              <a:t> Conclusion </a:t>
            </a:r>
          </a:p>
          <a:p>
            <a:pPr>
              <a:lnSpc>
                <a:spcPct val="150000"/>
              </a:lnSpc>
              <a:spcBef>
                <a:spcPts val="0"/>
              </a:spcBef>
            </a:pPr>
            <a:r>
              <a:rPr lang="en-US" dirty="0">
                <a:latin typeface="Times New Roman" panose="02020603050405020304" pitchFamily="18" charset="0"/>
                <a:cs typeface="Times New Roman" panose="02020603050405020304" pitchFamily="18" charset="0"/>
              </a:rPr>
              <a:t> Future Scope</a:t>
            </a:r>
            <a:endParaRPr lang="en-US" sz="2800" dirty="0">
              <a:latin typeface="Times New Roman" panose="02020603050405020304" pitchFamily="18" charset="0"/>
              <a:cs typeface="Times New Roman" panose="02020603050405020304" pitchFamily="18" charset="0"/>
            </a:endParaRPr>
          </a:p>
          <a:p>
            <a:pPr>
              <a:lnSpc>
                <a:spcPct val="150000"/>
              </a:lnSpc>
              <a:spcBef>
                <a:spcPts val="0"/>
              </a:spcBef>
            </a:pPr>
            <a:r>
              <a:rPr lang="en-US" sz="2800" dirty="0">
                <a:latin typeface="Times New Roman" panose="02020603050405020304" pitchFamily="18" charset="0"/>
                <a:cs typeface="Times New Roman" panose="02020603050405020304" pitchFamily="18" charset="0"/>
              </a:rPr>
              <a:t> Advantages</a:t>
            </a:r>
          </a:p>
          <a:p>
            <a:pPr>
              <a:lnSpc>
                <a:spcPct val="150000"/>
              </a:lnSpc>
              <a:spcBef>
                <a:spcPts val="0"/>
              </a:spcBef>
            </a:pPr>
            <a:r>
              <a:rPr lang="en-US" sz="2800" dirty="0">
                <a:latin typeface="Times New Roman" panose="02020603050405020304" pitchFamily="18" charset="0"/>
                <a:cs typeface="Times New Roman" panose="02020603050405020304" pitchFamily="18" charset="0"/>
              </a:rPr>
              <a:t> Applications</a:t>
            </a:r>
          </a:p>
          <a:p>
            <a:pPr>
              <a:lnSpc>
                <a:spcPct val="150000"/>
              </a:lnSpc>
              <a:spcBef>
                <a:spcPts val="0"/>
              </a:spcBef>
            </a:pPr>
            <a:r>
              <a:rPr lang="en-US" sz="2800" dirty="0">
                <a:latin typeface="Times New Roman" panose="02020603050405020304" pitchFamily="18" charset="0"/>
                <a:cs typeface="Times New Roman" panose="02020603050405020304" pitchFamily="18" charset="0"/>
              </a:rPr>
              <a:t> References</a:t>
            </a:r>
          </a:p>
        </p:txBody>
      </p:sp>
      <p:sp>
        <p:nvSpPr>
          <p:cNvPr id="7" name="Footer Placeholder 6">
            <a:extLst>
              <a:ext uri="{FF2B5EF4-FFF2-40B4-BE49-F238E27FC236}">
                <a16:creationId xmlns:a16="http://schemas.microsoft.com/office/drawing/2014/main" id="{B5B63812-77CF-2353-BEC9-F4D72DD3E98E}"/>
              </a:ext>
            </a:extLst>
          </p:cNvPr>
          <p:cNvSpPr>
            <a:spLocks noGrp="1"/>
          </p:cNvSpPr>
          <p:nvPr>
            <p:ph type="ftr" sz="quarter" idx="11"/>
          </p:nvPr>
        </p:nvSpPr>
        <p:spPr/>
        <p:txBody>
          <a:bodyPr/>
          <a:lstStyle/>
          <a:p>
            <a:r>
              <a:rPr lang="en-US"/>
              <a:t>Dept of ETE</a:t>
            </a:r>
          </a:p>
        </p:txBody>
      </p:sp>
    </p:spTree>
    <p:extLst>
      <p:ext uri="{BB962C8B-B14F-4D97-AF65-F5344CB8AC3E}">
        <p14:creationId xmlns:p14="http://schemas.microsoft.com/office/powerpoint/2010/main" val="38280112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DC0048-B41C-FAA6-AAD6-8A821CBB77FD}"/>
              </a:ext>
            </a:extLst>
          </p:cNvPr>
          <p:cNvSpPr>
            <a:spLocks noGrp="1"/>
          </p:cNvSpPr>
          <p:nvPr>
            <p:ph type="dt" sz="half" idx="10"/>
          </p:nvPr>
        </p:nvSpPr>
        <p:spPr/>
        <p:txBody>
          <a:bodyPr/>
          <a:lstStyle/>
          <a:p>
            <a:r>
              <a:rPr lang="en-US" dirty="0"/>
              <a:t>23/05/2023`</a:t>
            </a:r>
          </a:p>
        </p:txBody>
      </p:sp>
      <p:sp>
        <p:nvSpPr>
          <p:cNvPr id="3" name="Slide Number Placeholder 2">
            <a:extLst>
              <a:ext uri="{FF2B5EF4-FFF2-40B4-BE49-F238E27FC236}">
                <a16:creationId xmlns:a16="http://schemas.microsoft.com/office/drawing/2014/main" id="{1ADE6A68-EE40-A069-C8D1-A20C38CDE1F0}"/>
              </a:ext>
            </a:extLst>
          </p:cNvPr>
          <p:cNvSpPr>
            <a:spLocks noGrp="1"/>
          </p:cNvSpPr>
          <p:nvPr>
            <p:ph type="sldNum" sz="quarter" idx="12"/>
          </p:nvPr>
        </p:nvSpPr>
        <p:spPr/>
        <p:txBody>
          <a:bodyPr/>
          <a:lstStyle/>
          <a:p>
            <a:fld id="{0A91144C-42FA-4B69-88E8-FFD66EDE7637}" type="slidenum">
              <a:rPr lang="en-US" smtClean="0"/>
              <a:t>20</a:t>
            </a:fld>
            <a:endParaRPr lang="en-US"/>
          </a:p>
        </p:txBody>
      </p:sp>
      <p:sp>
        <p:nvSpPr>
          <p:cNvPr id="5" name="TextBox 4">
            <a:extLst>
              <a:ext uri="{FF2B5EF4-FFF2-40B4-BE49-F238E27FC236}">
                <a16:creationId xmlns:a16="http://schemas.microsoft.com/office/drawing/2014/main" id="{ECF1F326-B2A6-88EC-80CD-E066556090FE}"/>
              </a:ext>
            </a:extLst>
          </p:cNvPr>
          <p:cNvSpPr txBox="1"/>
          <p:nvPr/>
        </p:nvSpPr>
        <p:spPr>
          <a:xfrm>
            <a:off x="662474" y="983245"/>
            <a:ext cx="10254342" cy="3965124"/>
          </a:xfrm>
          <a:prstGeom prst="rect">
            <a:avLst/>
          </a:prstGeom>
          <a:noFill/>
        </p:spPr>
        <p:txBody>
          <a:bodyPr wrap="square">
            <a:spAutoFit/>
          </a:bodyPr>
          <a:lstStyle/>
          <a:p>
            <a:pPr marL="342900" marR="0" indent="-342900" algn="just">
              <a:lnSpc>
                <a:spcPct val="150000"/>
              </a:lnSpc>
              <a:spcBef>
                <a:spcPts val="1200"/>
              </a:spcBef>
              <a:spcAft>
                <a:spcPts val="1200"/>
              </a:spcAft>
              <a:buFont typeface="Arial" panose="020B0604020202020204" pitchFamily="34" charset="0"/>
              <a:buChar char="•"/>
            </a:pPr>
            <a:r>
              <a:rPr lang="en-GB" sz="2400" dirty="0">
                <a:effectLst/>
                <a:latin typeface="Times New Roman" panose="02020603050405020304" pitchFamily="18" charset="0"/>
                <a:ea typeface="Times New Roman" panose="02020603050405020304" pitchFamily="18" charset="0"/>
              </a:rPr>
              <a:t>An </a:t>
            </a:r>
            <a:r>
              <a:rPr lang="en-GB" sz="2400" b="1" dirty="0">
                <a:effectLst/>
                <a:latin typeface="Times New Roman" panose="02020603050405020304" pitchFamily="18" charset="0"/>
                <a:ea typeface="Times New Roman" panose="02020603050405020304" pitchFamily="18" charset="0"/>
              </a:rPr>
              <a:t>audio </a:t>
            </a:r>
            <a:r>
              <a:rPr lang="en-GB" sz="2400" b="1" dirty="0" err="1">
                <a:effectLst/>
                <a:latin typeface="Times New Roman" panose="02020603050405020304" pitchFamily="18" charset="0"/>
                <a:ea typeface="Times New Roman" panose="02020603050405020304" pitchFamily="18" charset="0"/>
              </a:rPr>
              <a:t>signaling</a:t>
            </a:r>
            <a:r>
              <a:rPr lang="en-GB" sz="2400" b="1" dirty="0">
                <a:effectLst/>
                <a:latin typeface="Times New Roman" panose="02020603050405020304" pitchFamily="18" charset="0"/>
                <a:ea typeface="Times New Roman" panose="02020603050405020304" pitchFamily="18" charset="0"/>
              </a:rPr>
              <a:t>  </a:t>
            </a:r>
            <a:r>
              <a:rPr lang="en-GB" sz="2400" dirty="0">
                <a:effectLst/>
                <a:latin typeface="Times New Roman" panose="02020603050405020304" pitchFamily="18" charset="0"/>
                <a:ea typeface="Times New Roman" panose="02020603050405020304" pitchFamily="18" charset="0"/>
              </a:rPr>
              <a:t>device like a beeper or buzzer may be electromechanical.</a:t>
            </a:r>
            <a:endParaRPr lang="en-GB" sz="2400" dirty="0">
              <a:latin typeface="Times New Roman" panose="02020603050405020304" pitchFamily="18" charset="0"/>
              <a:ea typeface="Times New Roman" panose="02020603050405020304" pitchFamily="18" charset="0"/>
            </a:endParaRPr>
          </a:p>
          <a:p>
            <a:pPr marL="342900" marR="0" indent="-342900" algn="just">
              <a:lnSpc>
                <a:spcPct val="150000"/>
              </a:lnSpc>
              <a:spcBef>
                <a:spcPts val="1200"/>
              </a:spcBef>
              <a:spcAft>
                <a:spcPts val="1200"/>
              </a:spcAft>
              <a:buFont typeface="Arial" panose="020B0604020202020204" pitchFamily="34" charset="0"/>
              <a:buChar char="•"/>
            </a:pPr>
            <a:r>
              <a:rPr lang="en-GB" sz="2400" dirty="0">
                <a:effectLst/>
                <a:latin typeface="Times New Roman" panose="02020603050405020304" pitchFamily="18" charset="0"/>
                <a:ea typeface="Times New Roman" panose="02020603050405020304" pitchFamily="18" charset="0"/>
              </a:rPr>
              <a:t>The main function of this is to convert the signal from audio to sound. Generally, it is powered through DC voltage and used in timers, printers, alarms, computers, etc.</a:t>
            </a:r>
          </a:p>
          <a:p>
            <a:pPr marL="342900" marR="0" indent="-342900" algn="just">
              <a:lnSpc>
                <a:spcPct val="150000"/>
              </a:lnSpc>
              <a:spcBef>
                <a:spcPts val="1200"/>
              </a:spcBef>
              <a:spcAft>
                <a:spcPts val="1200"/>
              </a:spcAft>
              <a:buFont typeface="Arial" panose="020B0604020202020204" pitchFamily="34" charset="0"/>
              <a:buChar char="•"/>
            </a:pPr>
            <a:r>
              <a:rPr lang="en-GB" sz="2400" dirty="0">
                <a:effectLst/>
                <a:latin typeface="Times New Roman" panose="02020603050405020304" pitchFamily="18" charset="0"/>
                <a:ea typeface="Times New Roman" panose="02020603050405020304" pitchFamily="18" charset="0"/>
              </a:rPr>
              <a:t> Based on the various designs, it can generate different sounds like alarm, music, bell &amp; siren.</a:t>
            </a:r>
            <a:endParaRPr lang="en-US" sz="2400" dirty="0">
              <a:effectLst/>
              <a:latin typeface="Arial" panose="020B0604020202020204" pitchFamily="34" charset="0"/>
              <a:ea typeface="Arial" panose="020B0604020202020204" pitchFamily="34" charset="0"/>
            </a:endParaRPr>
          </a:p>
        </p:txBody>
      </p:sp>
      <p:sp>
        <p:nvSpPr>
          <p:cNvPr id="6" name="Footer Placeholder 5">
            <a:extLst>
              <a:ext uri="{FF2B5EF4-FFF2-40B4-BE49-F238E27FC236}">
                <a16:creationId xmlns:a16="http://schemas.microsoft.com/office/drawing/2014/main" id="{DD4C10C6-FD58-8FB9-2D38-4CC19D284A3E}"/>
              </a:ext>
            </a:extLst>
          </p:cNvPr>
          <p:cNvSpPr>
            <a:spLocks noGrp="1"/>
          </p:cNvSpPr>
          <p:nvPr>
            <p:ph type="ftr" sz="quarter" idx="11"/>
          </p:nvPr>
        </p:nvSpPr>
        <p:spPr/>
        <p:txBody>
          <a:bodyPr/>
          <a:lstStyle/>
          <a:p>
            <a:r>
              <a:rPr lang="en-US"/>
              <a:t>Dept of ETE</a:t>
            </a:r>
          </a:p>
        </p:txBody>
      </p:sp>
    </p:spTree>
    <p:extLst>
      <p:ext uri="{BB962C8B-B14F-4D97-AF65-F5344CB8AC3E}">
        <p14:creationId xmlns:p14="http://schemas.microsoft.com/office/powerpoint/2010/main" val="1486018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5A29D8-C01F-7D18-4105-E8D6AD71ADE8}"/>
              </a:ext>
            </a:extLst>
          </p:cNvPr>
          <p:cNvSpPr>
            <a:spLocks noGrp="1"/>
          </p:cNvSpPr>
          <p:nvPr>
            <p:ph type="dt" sz="half" idx="10"/>
          </p:nvPr>
        </p:nvSpPr>
        <p:spPr/>
        <p:txBody>
          <a:bodyPr/>
          <a:lstStyle/>
          <a:p>
            <a:r>
              <a:rPr lang="en-US"/>
              <a:t>23/05/2023</a:t>
            </a:r>
          </a:p>
        </p:txBody>
      </p:sp>
      <p:sp>
        <p:nvSpPr>
          <p:cNvPr id="3" name="Footer Placeholder 2">
            <a:extLst>
              <a:ext uri="{FF2B5EF4-FFF2-40B4-BE49-F238E27FC236}">
                <a16:creationId xmlns:a16="http://schemas.microsoft.com/office/drawing/2014/main" id="{411E92CE-9A6B-E190-52DC-5E0E9FA64847}"/>
              </a:ext>
            </a:extLst>
          </p:cNvPr>
          <p:cNvSpPr>
            <a:spLocks noGrp="1"/>
          </p:cNvSpPr>
          <p:nvPr>
            <p:ph type="ftr" sz="quarter" idx="11"/>
          </p:nvPr>
        </p:nvSpPr>
        <p:spPr/>
        <p:txBody>
          <a:bodyPr/>
          <a:lstStyle/>
          <a:p>
            <a:r>
              <a:rPr lang="en-US"/>
              <a:t>Dept of ETE</a:t>
            </a:r>
          </a:p>
        </p:txBody>
      </p:sp>
      <p:sp>
        <p:nvSpPr>
          <p:cNvPr id="4" name="Slide Number Placeholder 3">
            <a:extLst>
              <a:ext uri="{FF2B5EF4-FFF2-40B4-BE49-F238E27FC236}">
                <a16:creationId xmlns:a16="http://schemas.microsoft.com/office/drawing/2014/main" id="{BBE18CDD-CF9E-E174-51D4-1F01042F7307}"/>
              </a:ext>
            </a:extLst>
          </p:cNvPr>
          <p:cNvSpPr>
            <a:spLocks noGrp="1"/>
          </p:cNvSpPr>
          <p:nvPr>
            <p:ph type="sldNum" sz="quarter" idx="12"/>
          </p:nvPr>
        </p:nvSpPr>
        <p:spPr/>
        <p:txBody>
          <a:bodyPr/>
          <a:lstStyle/>
          <a:p>
            <a:fld id="{0A91144C-42FA-4B69-88E8-FFD66EDE7637}" type="slidenum">
              <a:rPr lang="en-US" smtClean="0"/>
              <a:t>21</a:t>
            </a:fld>
            <a:endParaRPr lang="en-US"/>
          </a:p>
        </p:txBody>
      </p:sp>
      <p:sp>
        <p:nvSpPr>
          <p:cNvPr id="8" name="TextBox 7">
            <a:extLst>
              <a:ext uri="{FF2B5EF4-FFF2-40B4-BE49-F238E27FC236}">
                <a16:creationId xmlns:a16="http://schemas.microsoft.com/office/drawing/2014/main" id="{7A992243-F76A-6584-D4C3-9C29D10EEE91}"/>
              </a:ext>
            </a:extLst>
          </p:cNvPr>
          <p:cNvSpPr txBox="1"/>
          <p:nvPr/>
        </p:nvSpPr>
        <p:spPr>
          <a:xfrm>
            <a:off x="533400" y="474980"/>
            <a:ext cx="6096000" cy="579967"/>
          </a:xfrm>
          <a:prstGeom prst="rect">
            <a:avLst/>
          </a:prstGeom>
          <a:noFill/>
        </p:spPr>
        <p:txBody>
          <a:bodyPr wrap="square">
            <a:spAutoFit/>
          </a:bodyPr>
          <a:lstStyle/>
          <a:p>
            <a:pPr marR="0" lvl="0">
              <a:lnSpc>
                <a:spcPct val="150000"/>
              </a:lnSpc>
              <a:spcBef>
                <a:spcPts val="0"/>
              </a:spcBef>
              <a:spcAft>
                <a:spcPts val="0"/>
              </a:spcAft>
            </a:pPr>
            <a:r>
              <a:rPr lang="en-US" sz="2400" b="1" dirty="0">
                <a:latin typeface="Times New Roman" panose="02020603050405020304" pitchFamily="18" charset="0"/>
                <a:ea typeface="Arial" panose="020B0604020202020204" pitchFamily="34" charset="0"/>
                <a:cs typeface="Times New Roman" panose="02020603050405020304" pitchFamily="18" charset="0"/>
              </a:rPr>
              <a:t>6. AC/DC Adapter</a:t>
            </a:r>
            <a:endParaRPr lang="en-US" sz="2400" b="1"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BC22763F-6C98-BA90-57D0-868AA13E274E}"/>
              </a:ext>
            </a:extLst>
          </p:cNvPr>
          <p:cNvSpPr txBox="1"/>
          <p:nvPr/>
        </p:nvSpPr>
        <p:spPr>
          <a:xfrm>
            <a:off x="8577539" y="5752285"/>
            <a:ext cx="6096000" cy="369332"/>
          </a:xfrm>
          <a:prstGeom prst="rect">
            <a:avLst/>
          </a:prstGeom>
          <a:noFill/>
        </p:spPr>
        <p:txBody>
          <a:bodyPr wrap="square">
            <a:spAutoFit/>
          </a:bodyPr>
          <a:lstStyle/>
          <a:p>
            <a:r>
              <a:rPr lang="en-GB" sz="1800" b="1" dirty="0">
                <a:effectLst/>
                <a:latin typeface="Times New Roman" panose="02020603050405020304" pitchFamily="18" charset="0"/>
                <a:ea typeface="Times New Roman" panose="02020603050405020304" pitchFamily="18" charset="0"/>
              </a:rPr>
              <a:t>Figure:</a:t>
            </a:r>
            <a:r>
              <a:rPr lang="en-US" sz="1800" b="1" dirty="0">
                <a:latin typeface="Times New Roman" panose="02020603050405020304" pitchFamily="18" charset="0"/>
                <a:ea typeface="Arial" panose="020B0604020202020204" pitchFamily="34" charset="0"/>
                <a:cs typeface="Times New Roman" panose="02020603050405020304" pitchFamily="18" charset="0"/>
              </a:rPr>
              <a:t> AC/DC Adapter</a:t>
            </a:r>
            <a:endParaRPr lang="en-US" sz="1800" dirty="0">
              <a:effectLst/>
              <a:latin typeface="Arial" panose="020B0604020202020204" pitchFamily="34" charset="0"/>
              <a:ea typeface="Arial" panose="020B0604020202020204" pitchFamily="34" charset="0"/>
            </a:endParaRPr>
          </a:p>
        </p:txBody>
      </p:sp>
      <p:pic>
        <p:nvPicPr>
          <p:cNvPr id="14" name="Picture 13">
            <a:extLst>
              <a:ext uri="{FF2B5EF4-FFF2-40B4-BE49-F238E27FC236}">
                <a16:creationId xmlns:a16="http://schemas.microsoft.com/office/drawing/2014/main" id="{5925ADFF-55B4-7DC9-B293-3AFB774C21C0}"/>
              </a:ext>
            </a:extLst>
          </p:cNvPr>
          <p:cNvPicPr>
            <a:picLocks noChangeAspect="1"/>
          </p:cNvPicPr>
          <p:nvPr/>
        </p:nvPicPr>
        <p:blipFill>
          <a:blip r:embed="rId2"/>
          <a:stretch>
            <a:fillRect/>
          </a:stretch>
        </p:blipFill>
        <p:spPr>
          <a:xfrm>
            <a:off x="7804179" y="1597728"/>
            <a:ext cx="4124269" cy="4072572"/>
          </a:xfrm>
          <a:prstGeom prst="rect">
            <a:avLst/>
          </a:prstGeom>
        </p:spPr>
      </p:pic>
      <p:sp>
        <p:nvSpPr>
          <p:cNvPr id="6" name="TextBox 5">
            <a:extLst>
              <a:ext uri="{FF2B5EF4-FFF2-40B4-BE49-F238E27FC236}">
                <a16:creationId xmlns:a16="http://schemas.microsoft.com/office/drawing/2014/main" id="{55F5B2CB-F130-6C5A-AB77-2A155A026928}"/>
              </a:ext>
            </a:extLst>
          </p:cNvPr>
          <p:cNvSpPr txBox="1"/>
          <p:nvPr/>
        </p:nvSpPr>
        <p:spPr>
          <a:xfrm>
            <a:off x="609600" y="1371071"/>
            <a:ext cx="6751982" cy="5011949"/>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An </a:t>
            </a:r>
            <a:r>
              <a:rPr lang="en-US" sz="2400" b="1" dirty="0">
                <a:latin typeface="Times New Roman" panose="02020603050405020304" pitchFamily="18" charset="0"/>
                <a:cs typeface="Times New Roman" panose="02020603050405020304" pitchFamily="18" charset="0"/>
              </a:rPr>
              <a:t>AC/DC Adapter</a:t>
            </a:r>
            <a:r>
              <a:rPr lang="en-US" sz="2400" dirty="0">
                <a:latin typeface="Times New Roman" panose="02020603050405020304" pitchFamily="18" charset="0"/>
                <a:cs typeface="Times New Roman" panose="02020603050405020304" pitchFamily="18" charset="0"/>
              </a:rPr>
              <a:t>, also known as a power adapter or power supply.</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is a device that converts alternating current (AC) from a power outlet into direct current (DC) suitable for powering electronic devices. </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AC/DC adapters are commonly used with various electronic devices such as laptops, smartphones, gaming consoles, routers, and many other consumer electronics</a:t>
            </a:r>
          </a:p>
        </p:txBody>
      </p:sp>
    </p:spTree>
    <p:extLst>
      <p:ext uri="{BB962C8B-B14F-4D97-AF65-F5344CB8AC3E}">
        <p14:creationId xmlns:p14="http://schemas.microsoft.com/office/powerpoint/2010/main" val="1359012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5DAFFD4-13D3-3A27-3A3D-810F2B06E909}"/>
              </a:ext>
            </a:extLst>
          </p:cNvPr>
          <p:cNvSpPr>
            <a:spLocks noGrp="1"/>
          </p:cNvSpPr>
          <p:nvPr>
            <p:ph type="dt" sz="half" idx="10"/>
          </p:nvPr>
        </p:nvSpPr>
        <p:spPr/>
        <p:txBody>
          <a:bodyPr/>
          <a:lstStyle/>
          <a:p>
            <a:r>
              <a:rPr lang="en-US"/>
              <a:t>23/05/2023</a:t>
            </a:r>
          </a:p>
        </p:txBody>
      </p:sp>
      <p:sp>
        <p:nvSpPr>
          <p:cNvPr id="3" name="Slide Number Placeholder 2">
            <a:extLst>
              <a:ext uri="{FF2B5EF4-FFF2-40B4-BE49-F238E27FC236}">
                <a16:creationId xmlns:a16="http://schemas.microsoft.com/office/drawing/2014/main" id="{F8661A2A-7057-DA37-6990-C84293C5BC8F}"/>
              </a:ext>
            </a:extLst>
          </p:cNvPr>
          <p:cNvSpPr>
            <a:spLocks noGrp="1"/>
          </p:cNvSpPr>
          <p:nvPr>
            <p:ph type="sldNum" sz="quarter" idx="12"/>
          </p:nvPr>
        </p:nvSpPr>
        <p:spPr/>
        <p:txBody>
          <a:bodyPr/>
          <a:lstStyle/>
          <a:p>
            <a:fld id="{0A91144C-42FA-4B69-88E8-FFD66EDE7637}" type="slidenum">
              <a:rPr lang="en-US" smtClean="0"/>
              <a:t>22</a:t>
            </a:fld>
            <a:endParaRPr lang="en-US"/>
          </a:p>
        </p:txBody>
      </p:sp>
      <p:sp>
        <p:nvSpPr>
          <p:cNvPr id="5" name="TextBox 4">
            <a:extLst>
              <a:ext uri="{FF2B5EF4-FFF2-40B4-BE49-F238E27FC236}">
                <a16:creationId xmlns:a16="http://schemas.microsoft.com/office/drawing/2014/main" id="{8FC2A567-2771-1790-664C-4670C758749F}"/>
              </a:ext>
            </a:extLst>
          </p:cNvPr>
          <p:cNvSpPr txBox="1"/>
          <p:nvPr/>
        </p:nvSpPr>
        <p:spPr>
          <a:xfrm>
            <a:off x="838200" y="1765405"/>
            <a:ext cx="10170368" cy="3349956"/>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Airbag</a:t>
            </a: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systems</a:t>
            </a:r>
            <a:r>
              <a:rPr lang="en-US" sz="2400" dirty="0">
                <a:latin typeface="Times New Roman" panose="02020603050405020304" pitchFamily="18" charset="0"/>
                <a:cs typeface="Times New Roman" panose="02020603050405020304" pitchFamily="18" charset="0"/>
              </a:rPr>
              <a:t> have been widely used for fall protection in various industries.</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Airbag systems have proven to be an effective and reliable form of fall protection in a variety of industries. </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They are often used in situations where traditional forms of fall protection, such as harnesses or safety nets, may not be feasible or effective.</a:t>
            </a:r>
          </a:p>
        </p:txBody>
      </p:sp>
      <p:sp>
        <p:nvSpPr>
          <p:cNvPr id="7" name="TextBox 6">
            <a:extLst>
              <a:ext uri="{FF2B5EF4-FFF2-40B4-BE49-F238E27FC236}">
                <a16:creationId xmlns:a16="http://schemas.microsoft.com/office/drawing/2014/main" id="{F5970881-F909-9AA4-7C55-F370383A4BF5}"/>
              </a:ext>
            </a:extLst>
          </p:cNvPr>
          <p:cNvSpPr txBox="1"/>
          <p:nvPr/>
        </p:nvSpPr>
        <p:spPr>
          <a:xfrm>
            <a:off x="672583" y="963434"/>
            <a:ext cx="6097554" cy="579582"/>
          </a:xfrm>
          <a:prstGeom prst="rect">
            <a:avLst/>
          </a:prstGeom>
          <a:noFill/>
        </p:spPr>
        <p:txBody>
          <a:bodyPr wrap="square">
            <a:spAutoFit/>
          </a:bodyPr>
          <a:lstStyle/>
          <a:p>
            <a:pPr marL="0" marR="0">
              <a:lnSpc>
                <a:spcPct val="150000"/>
              </a:lnSpc>
              <a:spcBef>
                <a:spcPts val="1200"/>
              </a:spcBef>
              <a:spcAft>
                <a:spcPts val="1200"/>
              </a:spcAft>
            </a:pPr>
            <a:r>
              <a:rPr lang="en-GB" sz="2400" b="1" dirty="0">
                <a:effectLst/>
                <a:latin typeface="Times New Roman" panose="02020603050405020304" pitchFamily="18" charset="0"/>
                <a:ea typeface="Times New Roman" panose="02020603050405020304" pitchFamily="18" charset="0"/>
              </a:rPr>
              <a:t>7. Airbag </a:t>
            </a:r>
            <a:r>
              <a:rPr lang="en-GB" sz="2400" b="1" dirty="0">
                <a:latin typeface="Times New Roman" panose="02020603050405020304" pitchFamily="18" charset="0"/>
                <a:ea typeface="Times New Roman" panose="02020603050405020304" pitchFamily="18" charset="0"/>
              </a:rPr>
              <a:t>S</a:t>
            </a:r>
            <a:r>
              <a:rPr lang="en-GB" sz="2400" b="1" dirty="0">
                <a:effectLst/>
                <a:latin typeface="Times New Roman" panose="02020603050405020304" pitchFamily="18" charset="0"/>
                <a:ea typeface="Times New Roman" panose="02020603050405020304" pitchFamily="18" charset="0"/>
              </a:rPr>
              <a:t>yste</a:t>
            </a:r>
            <a:r>
              <a:rPr lang="en-GB" sz="2400" b="1" dirty="0">
                <a:latin typeface="Times New Roman" panose="02020603050405020304" pitchFamily="18" charset="0"/>
                <a:ea typeface="Times New Roman" panose="02020603050405020304" pitchFamily="18" charset="0"/>
              </a:rPr>
              <a:t>m</a:t>
            </a:r>
            <a:endParaRPr lang="en-US" sz="2400" dirty="0">
              <a:effectLst/>
              <a:latin typeface="Arial" panose="020B0604020202020204" pitchFamily="34" charset="0"/>
              <a:ea typeface="Arial" panose="020B0604020202020204" pitchFamily="34" charset="0"/>
            </a:endParaRPr>
          </a:p>
        </p:txBody>
      </p:sp>
      <p:sp>
        <p:nvSpPr>
          <p:cNvPr id="8" name="Footer Placeholder 7">
            <a:extLst>
              <a:ext uri="{FF2B5EF4-FFF2-40B4-BE49-F238E27FC236}">
                <a16:creationId xmlns:a16="http://schemas.microsoft.com/office/drawing/2014/main" id="{98C8267C-D628-C5F0-F5E9-6745EF25ECFD}"/>
              </a:ext>
            </a:extLst>
          </p:cNvPr>
          <p:cNvSpPr>
            <a:spLocks noGrp="1"/>
          </p:cNvSpPr>
          <p:nvPr>
            <p:ph type="ftr" sz="quarter" idx="11"/>
          </p:nvPr>
        </p:nvSpPr>
        <p:spPr/>
        <p:txBody>
          <a:bodyPr/>
          <a:lstStyle/>
          <a:p>
            <a:r>
              <a:rPr lang="en-US"/>
              <a:t>Dept of ETE</a:t>
            </a:r>
          </a:p>
        </p:txBody>
      </p:sp>
    </p:spTree>
    <p:extLst>
      <p:ext uri="{BB962C8B-B14F-4D97-AF65-F5344CB8AC3E}">
        <p14:creationId xmlns:p14="http://schemas.microsoft.com/office/powerpoint/2010/main" val="3689519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D2AE86-1363-CED1-19EC-D2014E6B4672}"/>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3C769E2B-DB55-9976-0493-D9C5C5356CAE}"/>
              </a:ext>
            </a:extLst>
          </p:cNvPr>
          <p:cNvSpPr>
            <a:spLocks noGrp="1"/>
          </p:cNvSpPr>
          <p:nvPr>
            <p:ph type="sldNum" sz="quarter" idx="12"/>
          </p:nvPr>
        </p:nvSpPr>
        <p:spPr/>
        <p:txBody>
          <a:bodyPr/>
          <a:lstStyle/>
          <a:p>
            <a:fld id="{0A91144C-42FA-4B69-88E8-FFD66EDE7637}" type="slidenum">
              <a:rPr lang="en-US" smtClean="0"/>
              <a:t>23</a:t>
            </a:fld>
            <a:endParaRPr lang="en-US"/>
          </a:p>
        </p:txBody>
      </p:sp>
      <p:sp>
        <p:nvSpPr>
          <p:cNvPr id="6" name="TextBox 5">
            <a:extLst>
              <a:ext uri="{FF2B5EF4-FFF2-40B4-BE49-F238E27FC236}">
                <a16:creationId xmlns:a16="http://schemas.microsoft.com/office/drawing/2014/main" id="{4DE553F4-4A52-8ED3-94BC-23B1CAE96E5A}"/>
              </a:ext>
            </a:extLst>
          </p:cNvPr>
          <p:cNvSpPr txBox="1"/>
          <p:nvPr/>
        </p:nvSpPr>
        <p:spPr>
          <a:xfrm>
            <a:off x="838200" y="452416"/>
            <a:ext cx="6093500" cy="584775"/>
          </a:xfrm>
          <a:prstGeom prst="rect">
            <a:avLst/>
          </a:prstGeom>
          <a:noFill/>
        </p:spPr>
        <p:txBody>
          <a:bodyPr wrap="square">
            <a:spAutoFit/>
          </a:bodyPr>
          <a:lstStyle/>
          <a:p>
            <a:r>
              <a:rPr lang="en-GB" sz="3200" b="1" dirty="0">
                <a:effectLst/>
                <a:latin typeface="Times New Roman" panose="02020603050405020304" pitchFamily="18" charset="0"/>
                <a:ea typeface="Times New Roman" panose="02020603050405020304" pitchFamily="18" charset="0"/>
                <a:cs typeface="Times New Roman" panose="02020603050405020304" pitchFamily="18" charset="0"/>
              </a:rPr>
              <a:t>FLOW CHART</a:t>
            </a:r>
            <a:endParaRPr lang="en-US" sz="3200" dirty="0"/>
          </a:p>
        </p:txBody>
      </p:sp>
      <p:sp>
        <p:nvSpPr>
          <p:cNvPr id="17" name="Footer Placeholder 16">
            <a:extLst>
              <a:ext uri="{FF2B5EF4-FFF2-40B4-BE49-F238E27FC236}">
                <a16:creationId xmlns:a16="http://schemas.microsoft.com/office/drawing/2014/main" id="{0884A25E-FF3E-E748-B08B-5036A80EA3F8}"/>
              </a:ext>
            </a:extLst>
          </p:cNvPr>
          <p:cNvSpPr>
            <a:spLocks noGrp="1"/>
          </p:cNvSpPr>
          <p:nvPr>
            <p:ph type="ftr" sz="quarter" idx="11"/>
          </p:nvPr>
        </p:nvSpPr>
        <p:spPr/>
        <p:txBody>
          <a:bodyPr/>
          <a:lstStyle/>
          <a:p>
            <a:r>
              <a:rPr lang="en-US"/>
              <a:t>Dept of ETE</a:t>
            </a:r>
          </a:p>
        </p:txBody>
      </p:sp>
      <p:pic>
        <p:nvPicPr>
          <p:cNvPr id="5" name="Picture 4">
            <a:extLst>
              <a:ext uri="{FF2B5EF4-FFF2-40B4-BE49-F238E27FC236}">
                <a16:creationId xmlns:a16="http://schemas.microsoft.com/office/drawing/2014/main" id="{24AC8908-7D69-FFCD-B15E-4FD37F02913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98236" y="249026"/>
            <a:ext cx="3648459" cy="6608974"/>
          </a:xfrm>
          <a:prstGeom prst="rect">
            <a:avLst/>
          </a:prstGeom>
          <a:noFill/>
          <a:ln>
            <a:noFill/>
          </a:ln>
        </p:spPr>
      </p:pic>
    </p:spTree>
    <p:extLst>
      <p:ext uri="{BB962C8B-B14F-4D97-AF65-F5344CB8AC3E}">
        <p14:creationId xmlns:p14="http://schemas.microsoft.com/office/powerpoint/2010/main" val="61566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ABAD5E-0FBE-4A7A-7075-662FD00D6A28}"/>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4A61DC77-CD32-D01E-5AC7-BC0C4C6EF9E9}"/>
              </a:ext>
            </a:extLst>
          </p:cNvPr>
          <p:cNvSpPr>
            <a:spLocks noGrp="1"/>
          </p:cNvSpPr>
          <p:nvPr>
            <p:ph type="sldNum" sz="quarter" idx="12"/>
          </p:nvPr>
        </p:nvSpPr>
        <p:spPr>
          <a:xfrm>
            <a:off x="8521907" y="6356350"/>
            <a:ext cx="2743200" cy="365125"/>
          </a:xfrm>
        </p:spPr>
        <p:txBody>
          <a:bodyPr/>
          <a:lstStyle/>
          <a:p>
            <a:fld id="{0A91144C-42FA-4B69-88E8-FFD66EDE7637}" type="slidenum">
              <a:rPr lang="en-US" smtClean="0"/>
              <a:t>24</a:t>
            </a:fld>
            <a:endParaRPr lang="en-US"/>
          </a:p>
        </p:txBody>
      </p:sp>
      <p:sp>
        <p:nvSpPr>
          <p:cNvPr id="5" name="TextBox 4">
            <a:extLst>
              <a:ext uri="{FF2B5EF4-FFF2-40B4-BE49-F238E27FC236}">
                <a16:creationId xmlns:a16="http://schemas.microsoft.com/office/drawing/2014/main" id="{0324F7EF-DA7F-0C2D-5CED-DF13CBDF09B3}"/>
              </a:ext>
            </a:extLst>
          </p:cNvPr>
          <p:cNvSpPr txBox="1"/>
          <p:nvPr/>
        </p:nvSpPr>
        <p:spPr>
          <a:xfrm>
            <a:off x="552953" y="360262"/>
            <a:ext cx="11305064" cy="1051955"/>
          </a:xfrm>
          <a:prstGeom prst="rect">
            <a:avLst/>
          </a:prstGeom>
          <a:noFill/>
        </p:spPr>
        <p:txBody>
          <a:bodyPr wrap="square">
            <a:spAutoFit/>
          </a:bodyPr>
          <a:lstStyle/>
          <a:p>
            <a:pPr marL="3175" marR="292100" indent="-6350">
              <a:lnSpc>
                <a:spcPct val="107000"/>
              </a:lnSpc>
              <a:spcBef>
                <a:spcPts val="0"/>
              </a:spcBef>
              <a:spcAft>
                <a:spcPts val="545"/>
              </a:spcAft>
            </a:pPr>
            <a:r>
              <a:rPr lang="en-US" sz="3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SOFTWARE REQUIREMENT :</a:t>
            </a:r>
          </a:p>
          <a:p>
            <a:pPr marL="3175" marR="292100" indent="-6350">
              <a:lnSpc>
                <a:spcPct val="107000"/>
              </a:lnSpc>
              <a:spcBef>
                <a:spcPts val="0"/>
              </a:spcBef>
              <a:spcAft>
                <a:spcPts val="545"/>
              </a:spcAft>
            </a:pP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p:txBody>
      </p:sp>
      <p:pic>
        <p:nvPicPr>
          <p:cNvPr id="6" name="Picture 5">
            <a:extLst>
              <a:ext uri="{FF2B5EF4-FFF2-40B4-BE49-F238E27FC236}">
                <a16:creationId xmlns:a16="http://schemas.microsoft.com/office/drawing/2014/main" id="{D76E59E4-09B1-052C-298D-A67BF7A0858A}"/>
              </a:ext>
            </a:extLst>
          </p:cNvPr>
          <p:cNvPicPr/>
          <p:nvPr/>
        </p:nvPicPr>
        <p:blipFill>
          <a:blip r:embed="rId2"/>
          <a:stretch>
            <a:fillRect/>
          </a:stretch>
        </p:blipFill>
        <p:spPr>
          <a:xfrm>
            <a:off x="5997147" y="1565577"/>
            <a:ext cx="5267960" cy="4251960"/>
          </a:xfrm>
          <a:prstGeom prst="rect">
            <a:avLst/>
          </a:prstGeom>
        </p:spPr>
      </p:pic>
      <p:pic>
        <p:nvPicPr>
          <p:cNvPr id="7" name="Picture 6">
            <a:extLst>
              <a:ext uri="{FF2B5EF4-FFF2-40B4-BE49-F238E27FC236}">
                <a16:creationId xmlns:a16="http://schemas.microsoft.com/office/drawing/2014/main" id="{1469BAB3-EEAF-9175-2E83-129314CF9B1B}"/>
              </a:ext>
            </a:extLst>
          </p:cNvPr>
          <p:cNvPicPr>
            <a:picLocks noChangeAspect="1"/>
          </p:cNvPicPr>
          <p:nvPr/>
        </p:nvPicPr>
        <p:blipFill>
          <a:blip r:embed="rId3"/>
          <a:stretch>
            <a:fillRect/>
          </a:stretch>
        </p:blipFill>
        <p:spPr>
          <a:xfrm>
            <a:off x="552953" y="2092418"/>
            <a:ext cx="4626147" cy="3380306"/>
          </a:xfrm>
          <a:prstGeom prst="rect">
            <a:avLst/>
          </a:prstGeom>
        </p:spPr>
      </p:pic>
      <p:sp>
        <p:nvSpPr>
          <p:cNvPr id="8" name="Footer Placeholder 7">
            <a:extLst>
              <a:ext uri="{FF2B5EF4-FFF2-40B4-BE49-F238E27FC236}">
                <a16:creationId xmlns:a16="http://schemas.microsoft.com/office/drawing/2014/main" id="{390911FC-C96E-EF3B-E03D-3C0611F5AAD3}"/>
              </a:ext>
            </a:extLst>
          </p:cNvPr>
          <p:cNvSpPr>
            <a:spLocks noGrp="1"/>
          </p:cNvSpPr>
          <p:nvPr>
            <p:ph type="ftr" sz="quarter" idx="11"/>
          </p:nvPr>
        </p:nvSpPr>
        <p:spPr/>
        <p:txBody>
          <a:bodyPr/>
          <a:lstStyle/>
          <a:p>
            <a:r>
              <a:rPr lang="en-US"/>
              <a:t>Dept of ETE</a:t>
            </a:r>
          </a:p>
        </p:txBody>
      </p:sp>
      <p:sp>
        <p:nvSpPr>
          <p:cNvPr id="9" name="TextBox 8">
            <a:extLst>
              <a:ext uri="{FF2B5EF4-FFF2-40B4-BE49-F238E27FC236}">
                <a16:creationId xmlns:a16="http://schemas.microsoft.com/office/drawing/2014/main" id="{2A71733C-8034-29B3-3344-09E9ABEB0172}"/>
              </a:ext>
            </a:extLst>
          </p:cNvPr>
          <p:cNvSpPr txBox="1"/>
          <p:nvPr/>
        </p:nvSpPr>
        <p:spPr>
          <a:xfrm>
            <a:off x="552953" y="1040463"/>
            <a:ext cx="6094378" cy="460895"/>
          </a:xfrm>
          <a:prstGeom prst="rect">
            <a:avLst/>
          </a:prstGeom>
          <a:noFill/>
        </p:spPr>
        <p:txBody>
          <a:bodyPr wrap="square">
            <a:spAutoFit/>
          </a:bodyPr>
          <a:lstStyle/>
          <a:p>
            <a:pPr marR="292100" algn="l">
              <a:lnSpc>
                <a:spcPct val="107000"/>
              </a:lnSpc>
              <a:spcBef>
                <a:spcPts val="0"/>
              </a:spcBef>
              <a:spcAft>
                <a:spcPts val="545"/>
              </a:spcAft>
            </a:pPr>
            <a:r>
              <a:rPr lang="en-US" sz="24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1. ARDUINO IDE</a:t>
            </a:r>
          </a:p>
        </p:txBody>
      </p:sp>
      <p:sp>
        <p:nvSpPr>
          <p:cNvPr id="11" name="TextBox 10">
            <a:extLst>
              <a:ext uri="{FF2B5EF4-FFF2-40B4-BE49-F238E27FC236}">
                <a16:creationId xmlns:a16="http://schemas.microsoft.com/office/drawing/2014/main" id="{69F144FE-8C06-C4C2-2BC9-F441BC2BD5A6}"/>
              </a:ext>
            </a:extLst>
          </p:cNvPr>
          <p:cNvSpPr txBox="1"/>
          <p:nvPr/>
        </p:nvSpPr>
        <p:spPr>
          <a:xfrm>
            <a:off x="1226104" y="5826871"/>
            <a:ext cx="3279843" cy="369332"/>
          </a:xfrm>
          <a:prstGeom prst="rect">
            <a:avLst/>
          </a:prstGeom>
          <a:noFill/>
        </p:spPr>
        <p:txBody>
          <a:bodyPr wrap="square">
            <a:spAutoFit/>
          </a:bodyPr>
          <a:lstStyle/>
          <a:p>
            <a:r>
              <a:rPr lang="en-GB" sz="1800" b="1" dirty="0">
                <a:effectLst/>
                <a:latin typeface="Times New Roman" panose="02020603050405020304" pitchFamily="18" charset="0"/>
                <a:ea typeface="Times New Roman" panose="02020603050405020304" pitchFamily="18" charset="0"/>
              </a:rPr>
              <a:t>Figure 1:</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a:latin typeface="Times New Roman" panose="02020603050405020304" pitchFamily="18" charset="0"/>
                <a:ea typeface="Times New Roman" panose="02020603050405020304" pitchFamily="18" charset="0"/>
                <a:cs typeface="Times New Roman" panose="02020603050405020304" pitchFamily="18" charset="0"/>
              </a:rPr>
              <a:t>Arduino Logo</a:t>
            </a:r>
            <a:r>
              <a:rPr lang="en-US" b="1" dirty="0">
                <a:latin typeface="Times New Roman" panose="02020603050405020304" pitchFamily="18" charset="0"/>
                <a:ea typeface="Arial" panose="020B0604020202020204" pitchFamily="34" charset="0"/>
                <a:cs typeface="Times New Roman" panose="02020603050405020304" pitchFamily="18" charset="0"/>
              </a:rPr>
              <a:t> </a:t>
            </a:r>
            <a:endParaRPr lang="en-US" sz="1800" dirty="0">
              <a:effectLst/>
              <a:latin typeface="Arial" panose="020B0604020202020204" pitchFamily="34" charset="0"/>
              <a:ea typeface="Arial" panose="020B0604020202020204" pitchFamily="34" charset="0"/>
            </a:endParaRPr>
          </a:p>
        </p:txBody>
      </p:sp>
      <p:sp>
        <p:nvSpPr>
          <p:cNvPr id="13" name="TextBox 12">
            <a:extLst>
              <a:ext uri="{FF2B5EF4-FFF2-40B4-BE49-F238E27FC236}">
                <a16:creationId xmlns:a16="http://schemas.microsoft.com/office/drawing/2014/main" id="{72500471-6897-8685-33A7-0D3BCB45B60E}"/>
              </a:ext>
            </a:extLst>
          </p:cNvPr>
          <p:cNvSpPr txBox="1"/>
          <p:nvPr/>
        </p:nvSpPr>
        <p:spPr>
          <a:xfrm>
            <a:off x="7268241" y="5906945"/>
            <a:ext cx="3697655" cy="369332"/>
          </a:xfrm>
          <a:prstGeom prst="rect">
            <a:avLst/>
          </a:prstGeom>
          <a:noFill/>
        </p:spPr>
        <p:txBody>
          <a:bodyPr wrap="square">
            <a:spAutoFit/>
          </a:bodyPr>
          <a:lstStyle/>
          <a:p>
            <a:r>
              <a:rPr lang="en-GB" sz="1800" b="1" dirty="0">
                <a:effectLst/>
                <a:latin typeface="Times New Roman" panose="02020603050405020304" pitchFamily="18" charset="0"/>
                <a:ea typeface="Times New Roman" panose="02020603050405020304" pitchFamily="18" charset="0"/>
              </a:rPr>
              <a:t>Figure 2:</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b="1" dirty="0">
                <a:latin typeface="Times New Roman" panose="02020603050405020304" pitchFamily="18" charset="0"/>
                <a:ea typeface="Times New Roman" panose="02020603050405020304" pitchFamily="18" charset="0"/>
                <a:cs typeface="Times New Roman" panose="02020603050405020304" pitchFamily="18" charset="0"/>
              </a:rPr>
              <a:t>Arduino IDE Window</a:t>
            </a:r>
            <a:r>
              <a:rPr lang="en-US" b="1" dirty="0">
                <a:latin typeface="Times New Roman" panose="02020603050405020304" pitchFamily="18" charset="0"/>
                <a:ea typeface="Arial" panose="020B0604020202020204" pitchFamily="34" charset="0"/>
                <a:cs typeface="Times New Roman" panose="02020603050405020304" pitchFamily="18" charset="0"/>
              </a:rPr>
              <a:t> </a:t>
            </a:r>
            <a:endParaRPr lang="en-US"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126238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E5A263-6FDE-CFD2-0B5E-2BFFF4280E6C}"/>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B500AC9D-B661-D443-AB3C-6BE211630088}"/>
              </a:ext>
            </a:extLst>
          </p:cNvPr>
          <p:cNvSpPr>
            <a:spLocks noGrp="1"/>
          </p:cNvSpPr>
          <p:nvPr>
            <p:ph type="sldNum" sz="quarter" idx="12"/>
          </p:nvPr>
        </p:nvSpPr>
        <p:spPr/>
        <p:txBody>
          <a:bodyPr/>
          <a:lstStyle/>
          <a:p>
            <a:fld id="{0A91144C-42FA-4B69-88E8-FFD66EDE7637}" type="slidenum">
              <a:rPr lang="en-US" smtClean="0"/>
              <a:t>25</a:t>
            </a:fld>
            <a:endParaRPr lang="en-US"/>
          </a:p>
        </p:txBody>
      </p:sp>
      <p:sp>
        <p:nvSpPr>
          <p:cNvPr id="6" name="TextBox 5">
            <a:extLst>
              <a:ext uri="{FF2B5EF4-FFF2-40B4-BE49-F238E27FC236}">
                <a16:creationId xmlns:a16="http://schemas.microsoft.com/office/drawing/2014/main" id="{7DC6891C-1449-C5B1-7B4D-21CD08D48A04}"/>
              </a:ext>
            </a:extLst>
          </p:cNvPr>
          <p:cNvSpPr txBox="1"/>
          <p:nvPr/>
        </p:nvSpPr>
        <p:spPr>
          <a:xfrm>
            <a:off x="349597" y="830388"/>
            <a:ext cx="11492806" cy="6027612"/>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t>
            </a:r>
            <a:r>
              <a:rPr lang="en-US" sz="2400" b="1" dirty="0">
                <a:latin typeface="Times New Roman" panose="02020603050405020304" pitchFamily="18" charset="0"/>
                <a:cs typeface="Times New Roman" panose="02020603050405020304" pitchFamily="18" charset="0"/>
              </a:rPr>
              <a:t>Arduino Integrated Development Environment </a:t>
            </a:r>
            <a:r>
              <a:rPr lang="en-US" sz="2400" dirty="0">
                <a:latin typeface="Times New Roman" panose="02020603050405020304" pitchFamily="18" charset="0"/>
                <a:cs typeface="Times New Roman" panose="02020603050405020304" pitchFamily="18" charset="0"/>
              </a:rPr>
              <a:t>- or Arduino Software (IDE) – </a:t>
            </a:r>
          </a:p>
          <a:p>
            <a:pPr algn="just">
              <a:lnSpc>
                <a:spcPct val="150000"/>
              </a:lnSpc>
            </a:pPr>
            <a:r>
              <a:rPr lang="en-US" sz="2400" dirty="0">
                <a:latin typeface="Times New Roman" panose="02020603050405020304" pitchFamily="18" charset="0"/>
                <a:cs typeface="Times New Roman" panose="02020603050405020304" pitchFamily="18" charset="0"/>
              </a:rPr>
              <a:t>contains a text editor for writing code, a message area, a text console, a toolbar with</a:t>
            </a:r>
          </a:p>
          <a:p>
            <a:pPr algn="just">
              <a:lnSpc>
                <a:spcPct val="150000"/>
              </a:lnSpc>
            </a:pPr>
            <a:r>
              <a:rPr lang="en-US" sz="2400" dirty="0">
                <a:latin typeface="Times New Roman" panose="02020603050405020304" pitchFamily="18" charset="0"/>
                <a:cs typeface="Times New Roman" panose="02020603050405020304" pitchFamily="18" charset="0"/>
              </a:rPr>
              <a:t> buttons for common functions and a series of menus. </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It connects to the Arduino hardware to upload programs and communicate with them.</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Install using </a:t>
            </a:r>
            <a:r>
              <a:rPr lang="en-US" sz="2400" dirty="0">
                <a:latin typeface="Times New Roman" panose="02020603050405020304" pitchFamily="18" charset="0"/>
                <a:cs typeface="Times New Roman" panose="02020603050405020304" pitchFamily="18" charset="0"/>
                <a:hlinkClick r:id="rId2"/>
              </a:rPr>
              <a:t>https://www.arduino.cc/en/software</a:t>
            </a:r>
            <a:endParaRPr lang="en-US" sz="24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Include the packages :</a:t>
            </a:r>
          </a:p>
          <a:p>
            <a:pPr algn="just">
              <a:lnSpc>
                <a:spcPct val="150000"/>
              </a:lnSpc>
            </a:pPr>
            <a:r>
              <a:rPr lang="en-US" sz="2000" dirty="0">
                <a:latin typeface="Times New Roman" panose="02020603050405020304" pitchFamily="18" charset="0"/>
                <a:cs typeface="Times New Roman" panose="02020603050405020304" pitchFamily="18" charset="0"/>
                <a:hlinkClick r:id="rId3"/>
              </a:rPr>
              <a:t>https://raw.githubusercontent.com/espressif/arduino-esp32/gh-</a:t>
            </a:r>
            <a:r>
              <a:rPr lang="en-US" sz="2000" dirty="0">
                <a:solidFill>
                  <a:srgbClr val="0066CC"/>
                </a:solidFill>
                <a:latin typeface="Times New Roman" panose="02020603050405020304" pitchFamily="18" charset="0"/>
                <a:cs typeface="Times New Roman" panose="02020603050405020304" pitchFamily="18" charset="0"/>
              </a:rPr>
              <a:t>pages/package_esp32_index.json</a:t>
            </a:r>
          </a:p>
          <a:p>
            <a:pPr marL="342900" indent="-342900" algn="just">
              <a:lnSpc>
                <a:spcPct val="15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algn="just">
              <a:lnSpc>
                <a:spcPct val="150000"/>
              </a:lnSpc>
            </a:pPr>
            <a:endParaRPr lang="en-US" sz="24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endParaRPr lang="en-US" sz="2400" dirty="0">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FB6BDD2D-D585-0A9E-B2C3-92583D04BD77}"/>
              </a:ext>
            </a:extLst>
          </p:cNvPr>
          <p:cNvSpPr>
            <a:spLocks noGrp="1"/>
          </p:cNvSpPr>
          <p:nvPr>
            <p:ph type="ftr" sz="quarter" idx="11"/>
          </p:nvPr>
        </p:nvSpPr>
        <p:spPr/>
        <p:txBody>
          <a:bodyPr/>
          <a:lstStyle/>
          <a:p>
            <a:r>
              <a:rPr lang="en-US"/>
              <a:t>Dept of ETE</a:t>
            </a:r>
          </a:p>
        </p:txBody>
      </p:sp>
    </p:spTree>
    <p:extLst>
      <p:ext uri="{BB962C8B-B14F-4D97-AF65-F5344CB8AC3E}">
        <p14:creationId xmlns:p14="http://schemas.microsoft.com/office/powerpoint/2010/main" val="318812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273D14-F2F6-C62A-8B60-DF245719CD17}"/>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0DF233FA-9EFC-3F75-EBA8-600EC57D4B51}"/>
              </a:ext>
            </a:extLst>
          </p:cNvPr>
          <p:cNvSpPr>
            <a:spLocks noGrp="1"/>
          </p:cNvSpPr>
          <p:nvPr>
            <p:ph type="sldNum" sz="quarter" idx="12"/>
          </p:nvPr>
        </p:nvSpPr>
        <p:spPr/>
        <p:txBody>
          <a:bodyPr/>
          <a:lstStyle/>
          <a:p>
            <a:fld id="{0A91144C-42FA-4B69-88E8-FFD66EDE7637}" type="slidenum">
              <a:rPr lang="en-US" smtClean="0"/>
              <a:t>26</a:t>
            </a:fld>
            <a:endParaRPr lang="en-US"/>
          </a:p>
        </p:txBody>
      </p:sp>
      <p:sp>
        <p:nvSpPr>
          <p:cNvPr id="6" name="TextBox 5">
            <a:extLst>
              <a:ext uri="{FF2B5EF4-FFF2-40B4-BE49-F238E27FC236}">
                <a16:creationId xmlns:a16="http://schemas.microsoft.com/office/drawing/2014/main" id="{9A38DD3E-56D2-0421-E148-DE2C03F99B9B}"/>
              </a:ext>
            </a:extLst>
          </p:cNvPr>
          <p:cNvSpPr txBox="1"/>
          <p:nvPr/>
        </p:nvSpPr>
        <p:spPr>
          <a:xfrm>
            <a:off x="624220" y="691002"/>
            <a:ext cx="10615432" cy="742511"/>
          </a:xfrm>
          <a:prstGeom prst="rect">
            <a:avLst/>
          </a:prstGeom>
          <a:noFill/>
        </p:spPr>
        <p:txBody>
          <a:bodyPr wrap="square">
            <a:spAutoFit/>
          </a:bodyPr>
          <a:lstStyle/>
          <a:p>
            <a:pPr>
              <a:lnSpc>
                <a:spcPct val="150000"/>
              </a:lnSpc>
              <a:spcBef>
                <a:spcPts val="0"/>
              </a:spcBef>
            </a:pPr>
            <a:r>
              <a:rPr lang="en-US" sz="3200" b="1" dirty="0">
                <a:latin typeface="Times New Roman" panose="02020603050405020304" pitchFamily="18" charset="0"/>
                <a:cs typeface="Times New Roman" panose="02020603050405020304" pitchFamily="18" charset="0"/>
              </a:rPr>
              <a:t>RESULTS AND DISCUSSION</a:t>
            </a:r>
          </a:p>
        </p:txBody>
      </p:sp>
      <p:sp>
        <p:nvSpPr>
          <p:cNvPr id="7" name="TextBox 6">
            <a:extLst>
              <a:ext uri="{FF2B5EF4-FFF2-40B4-BE49-F238E27FC236}">
                <a16:creationId xmlns:a16="http://schemas.microsoft.com/office/drawing/2014/main" id="{35D9DE60-645A-4ED7-E710-DDC8A110E049}"/>
              </a:ext>
            </a:extLst>
          </p:cNvPr>
          <p:cNvSpPr txBox="1"/>
          <p:nvPr/>
        </p:nvSpPr>
        <p:spPr>
          <a:xfrm>
            <a:off x="510073" y="1628723"/>
            <a:ext cx="10843727" cy="279595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Airbag systems for fall protection have shown promising results in preventing injuries in various industries where falls from heights are a significant risk.</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These airbag systems work by deploying a cushioned airbag at the moment of impact, reducing the force of the fall and absorbing the energy of the fall .</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Airbag systems are more comfortable to wear, do not restrict movement. </a:t>
            </a:r>
          </a:p>
        </p:txBody>
      </p:sp>
      <p:sp>
        <p:nvSpPr>
          <p:cNvPr id="9" name="Footer Placeholder 8">
            <a:extLst>
              <a:ext uri="{FF2B5EF4-FFF2-40B4-BE49-F238E27FC236}">
                <a16:creationId xmlns:a16="http://schemas.microsoft.com/office/drawing/2014/main" id="{F16EB7DB-6BBA-7E36-5ACE-87DCC9876786}"/>
              </a:ext>
            </a:extLst>
          </p:cNvPr>
          <p:cNvSpPr>
            <a:spLocks noGrp="1"/>
          </p:cNvSpPr>
          <p:nvPr>
            <p:ph type="ftr" sz="quarter" idx="11"/>
          </p:nvPr>
        </p:nvSpPr>
        <p:spPr/>
        <p:txBody>
          <a:bodyPr/>
          <a:lstStyle/>
          <a:p>
            <a:r>
              <a:rPr lang="en-US"/>
              <a:t>Dept of ETE</a:t>
            </a:r>
          </a:p>
        </p:txBody>
      </p:sp>
    </p:spTree>
    <p:extLst>
      <p:ext uri="{BB962C8B-B14F-4D97-AF65-F5344CB8AC3E}">
        <p14:creationId xmlns:p14="http://schemas.microsoft.com/office/powerpoint/2010/main" val="2186649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C1604A-3F9D-AA35-DA49-EF27DA15B85F}"/>
              </a:ext>
            </a:extLst>
          </p:cNvPr>
          <p:cNvSpPr>
            <a:spLocks noGrp="1"/>
          </p:cNvSpPr>
          <p:nvPr>
            <p:ph type="dt" sz="half" idx="10"/>
          </p:nvPr>
        </p:nvSpPr>
        <p:spPr/>
        <p:txBody>
          <a:bodyPr/>
          <a:lstStyle/>
          <a:p>
            <a:r>
              <a:rPr lang="en-US"/>
              <a:t>23/05/2023</a:t>
            </a:r>
          </a:p>
        </p:txBody>
      </p:sp>
      <p:sp>
        <p:nvSpPr>
          <p:cNvPr id="3" name="Slide Number Placeholder 2">
            <a:extLst>
              <a:ext uri="{FF2B5EF4-FFF2-40B4-BE49-F238E27FC236}">
                <a16:creationId xmlns:a16="http://schemas.microsoft.com/office/drawing/2014/main" id="{8F0B7250-6CD2-D8C6-20D5-64D59675479B}"/>
              </a:ext>
            </a:extLst>
          </p:cNvPr>
          <p:cNvSpPr>
            <a:spLocks noGrp="1"/>
          </p:cNvSpPr>
          <p:nvPr>
            <p:ph type="sldNum" sz="quarter" idx="12"/>
          </p:nvPr>
        </p:nvSpPr>
        <p:spPr/>
        <p:txBody>
          <a:bodyPr/>
          <a:lstStyle/>
          <a:p>
            <a:fld id="{0A91144C-42FA-4B69-88E8-FFD66EDE7637}" type="slidenum">
              <a:rPr lang="en-US" smtClean="0"/>
              <a:t>27</a:t>
            </a:fld>
            <a:endParaRPr lang="en-US"/>
          </a:p>
        </p:txBody>
      </p:sp>
      <p:pic>
        <p:nvPicPr>
          <p:cNvPr id="5" name="Picture 4">
            <a:extLst>
              <a:ext uri="{FF2B5EF4-FFF2-40B4-BE49-F238E27FC236}">
                <a16:creationId xmlns:a16="http://schemas.microsoft.com/office/drawing/2014/main" id="{D130DFA2-09C1-E709-CA94-04446F1676BB}"/>
              </a:ext>
            </a:extLst>
          </p:cNvPr>
          <p:cNvPicPr>
            <a:picLocks noChangeAspect="1"/>
          </p:cNvPicPr>
          <p:nvPr/>
        </p:nvPicPr>
        <p:blipFill>
          <a:blip r:embed="rId2"/>
          <a:stretch>
            <a:fillRect/>
          </a:stretch>
        </p:blipFill>
        <p:spPr>
          <a:xfrm>
            <a:off x="954931" y="779216"/>
            <a:ext cx="4470718" cy="4532086"/>
          </a:xfrm>
          <a:prstGeom prst="rect">
            <a:avLst/>
          </a:prstGeom>
        </p:spPr>
      </p:pic>
      <p:sp>
        <p:nvSpPr>
          <p:cNvPr id="12" name="Footer Placeholder 11">
            <a:extLst>
              <a:ext uri="{FF2B5EF4-FFF2-40B4-BE49-F238E27FC236}">
                <a16:creationId xmlns:a16="http://schemas.microsoft.com/office/drawing/2014/main" id="{27797D84-60B7-21CA-4CC9-C04CC8E471F9}"/>
              </a:ext>
            </a:extLst>
          </p:cNvPr>
          <p:cNvSpPr>
            <a:spLocks noGrp="1"/>
          </p:cNvSpPr>
          <p:nvPr>
            <p:ph type="ftr" sz="quarter" idx="11"/>
          </p:nvPr>
        </p:nvSpPr>
        <p:spPr/>
        <p:txBody>
          <a:bodyPr/>
          <a:lstStyle/>
          <a:p>
            <a:r>
              <a:rPr lang="en-US"/>
              <a:t>Dept of ETE</a:t>
            </a:r>
          </a:p>
        </p:txBody>
      </p:sp>
      <p:sp>
        <p:nvSpPr>
          <p:cNvPr id="4" name="TextBox 3">
            <a:extLst>
              <a:ext uri="{FF2B5EF4-FFF2-40B4-BE49-F238E27FC236}">
                <a16:creationId xmlns:a16="http://schemas.microsoft.com/office/drawing/2014/main" id="{4FEFDF0C-4B40-00FD-299B-7244FF236DFC}"/>
              </a:ext>
            </a:extLst>
          </p:cNvPr>
          <p:cNvSpPr txBox="1"/>
          <p:nvPr/>
        </p:nvSpPr>
        <p:spPr>
          <a:xfrm>
            <a:off x="7741594" y="5715777"/>
            <a:ext cx="3279843" cy="369332"/>
          </a:xfrm>
          <a:prstGeom prst="rect">
            <a:avLst/>
          </a:prstGeom>
          <a:noFill/>
        </p:spPr>
        <p:txBody>
          <a:bodyPr wrap="square">
            <a:spAutoFit/>
          </a:bodyPr>
          <a:lstStyle/>
          <a:p>
            <a:r>
              <a:rPr lang="en-GB" sz="1800" b="1" dirty="0">
                <a:effectLst/>
                <a:latin typeface="Times New Roman" panose="02020603050405020304" pitchFamily="18" charset="0"/>
                <a:ea typeface="Times New Roman" panose="02020603050405020304" pitchFamily="18" charset="0"/>
              </a:rPr>
              <a:t>Figure 2:</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Setup</a:t>
            </a:r>
            <a:r>
              <a:rPr lang="en-US" b="1" dirty="0">
                <a:latin typeface="Times New Roman" panose="02020603050405020304" pitchFamily="18" charset="0"/>
                <a:ea typeface="Arial" panose="020B0604020202020204" pitchFamily="34" charset="0"/>
                <a:cs typeface="Times New Roman" panose="02020603050405020304" pitchFamily="18" charset="0"/>
              </a:rPr>
              <a:t> </a:t>
            </a:r>
            <a:endParaRPr lang="en-US" sz="1800" dirty="0">
              <a:effectLst/>
              <a:latin typeface="Arial" panose="020B0604020202020204" pitchFamily="34" charset="0"/>
              <a:ea typeface="Arial" panose="020B0604020202020204" pitchFamily="34" charset="0"/>
            </a:endParaRPr>
          </a:p>
        </p:txBody>
      </p:sp>
      <p:pic>
        <p:nvPicPr>
          <p:cNvPr id="7" name="Picture 6">
            <a:extLst>
              <a:ext uri="{FF2B5EF4-FFF2-40B4-BE49-F238E27FC236}">
                <a16:creationId xmlns:a16="http://schemas.microsoft.com/office/drawing/2014/main" id="{22F343CF-DA75-47C6-2E19-4B527AC3C692}"/>
              </a:ext>
            </a:extLst>
          </p:cNvPr>
          <p:cNvPicPr>
            <a:picLocks noChangeAspect="1"/>
          </p:cNvPicPr>
          <p:nvPr/>
        </p:nvPicPr>
        <p:blipFill>
          <a:blip r:embed="rId3"/>
          <a:stretch>
            <a:fillRect/>
          </a:stretch>
        </p:blipFill>
        <p:spPr>
          <a:xfrm>
            <a:off x="5710135" y="798672"/>
            <a:ext cx="6042781" cy="4532086"/>
          </a:xfrm>
          <a:prstGeom prst="rect">
            <a:avLst/>
          </a:prstGeom>
        </p:spPr>
      </p:pic>
      <p:sp>
        <p:nvSpPr>
          <p:cNvPr id="8" name="TextBox 7">
            <a:extLst>
              <a:ext uri="{FF2B5EF4-FFF2-40B4-BE49-F238E27FC236}">
                <a16:creationId xmlns:a16="http://schemas.microsoft.com/office/drawing/2014/main" id="{C3F62F4B-65E2-C748-AB19-0D4901404B8B}"/>
              </a:ext>
            </a:extLst>
          </p:cNvPr>
          <p:cNvSpPr txBox="1"/>
          <p:nvPr/>
        </p:nvSpPr>
        <p:spPr>
          <a:xfrm>
            <a:off x="1882301" y="5715777"/>
            <a:ext cx="3279843" cy="369332"/>
          </a:xfrm>
          <a:prstGeom prst="rect">
            <a:avLst/>
          </a:prstGeom>
          <a:noFill/>
        </p:spPr>
        <p:txBody>
          <a:bodyPr wrap="square">
            <a:spAutoFit/>
          </a:bodyPr>
          <a:lstStyle/>
          <a:p>
            <a:r>
              <a:rPr lang="en-GB" sz="1800" b="1" dirty="0">
                <a:effectLst/>
                <a:latin typeface="Times New Roman" panose="02020603050405020304" pitchFamily="18" charset="0"/>
                <a:ea typeface="Times New Roman" panose="02020603050405020304" pitchFamily="18" charset="0"/>
              </a:rPr>
              <a:t>Figure 1:</a:t>
            </a:r>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 F</a:t>
            </a:r>
            <a:r>
              <a:rPr lang="en-US" b="1" dirty="0">
                <a:latin typeface="Times New Roman" panose="02020603050405020304" pitchFamily="18" charset="0"/>
                <a:ea typeface="Arial" panose="020B0604020202020204" pitchFamily="34" charset="0"/>
                <a:cs typeface="Times New Roman" panose="02020603050405020304" pitchFamily="18" charset="0"/>
              </a:rPr>
              <a:t>all detected  </a:t>
            </a:r>
            <a:endParaRPr lang="en-US"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376370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07F215-8517-F20D-8FAA-544C19D0B80F}"/>
              </a:ext>
            </a:extLst>
          </p:cNvPr>
          <p:cNvSpPr>
            <a:spLocks noGrp="1"/>
          </p:cNvSpPr>
          <p:nvPr>
            <p:ph type="dt" sz="half" idx="10"/>
          </p:nvPr>
        </p:nvSpPr>
        <p:spPr/>
        <p:txBody>
          <a:bodyPr/>
          <a:lstStyle/>
          <a:p>
            <a:r>
              <a:rPr lang="en-US"/>
              <a:t>23/05/2023</a:t>
            </a:r>
          </a:p>
        </p:txBody>
      </p:sp>
      <p:sp>
        <p:nvSpPr>
          <p:cNvPr id="3" name="Footer Placeholder 2">
            <a:extLst>
              <a:ext uri="{FF2B5EF4-FFF2-40B4-BE49-F238E27FC236}">
                <a16:creationId xmlns:a16="http://schemas.microsoft.com/office/drawing/2014/main" id="{3AA7D001-521C-930E-0D0A-4A130E0D1072}"/>
              </a:ext>
            </a:extLst>
          </p:cNvPr>
          <p:cNvSpPr>
            <a:spLocks noGrp="1"/>
          </p:cNvSpPr>
          <p:nvPr>
            <p:ph type="ftr" sz="quarter" idx="11"/>
          </p:nvPr>
        </p:nvSpPr>
        <p:spPr/>
        <p:txBody>
          <a:bodyPr/>
          <a:lstStyle/>
          <a:p>
            <a:r>
              <a:rPr lang="en-US"/>
              <a:t>Dept of ETE</a:t>
            </a:r>
          </a:p>
        </p:txBody>
      </p:sp>
      <p:sp>
        <p:nvSpPr>
          <p:cNvPr id="4" name="Slide Number Placeholder 3">
            <a:extLst>
              <a:ext uri="{FF2B5EF4-FFF2-40B4-BE49-F238E27FC236}">
                <a16:creationId xmlns:a16="http://schemas.microsoft.com/office/drawing/2014/main" id="{9D9EC5DA-187F-CACF-D36E-30A7E8C610F0}"/>
              </a:ext>
            </a:extLst>
          </p:cNvPr>
          <p:cNvSpPr>
            <a:spLocks noGrp="1"/>
          </p:cNvSpPr>
          <p:nvPr>
            <p:ph type="sldNum" sz="quarter" idx="12"/>
          </p:nvPr>
        </p:nvSpPr>
        <p:spPr/>
        <p:txBody>
          <a:bodyPr/>
          <a:lstStyle/>
          <a:p>
            <a:fld id="{0A91144C-42FA-4B69-88E8-FFD66EDE7637}" type="slidenum">
              <a:rPr lang="en-US" smtClean="0"/>
              <a:t>28</a:t>
            </a:fld>
            <a:endParaRPr lang="en-US"/>
          </a:p>
        </p:txBody>
      </p:sp>
      <p:pic>
        <p:nvPicPr>
          <p:cNvPr id="5" name="Picture 4">
            <a:extLst>
              <a:ext uri="{FF2B5EF4-FFF2-40B4-BE49-F238E27FC236}">
                <a16:creationId xmlns:a16="http://schemas.microsoft.com/office/drawing/2014/main" id="{B91329CB-C671-B62D-7A02-11828EFDEB40}"/>
              </a:ext>
            </a:extLst>
          </p:cNvPr>
          <p:cNvPicPr>
            <a:picLocks noChangeAspect="1"/>
          </p:cNvPicPr>
          <p:nvPr/>
        </p:nvPicPr>
        <p:blipFill>
          <a:blip r:embed="rId2"/>
          <a:stretch>
            <a:fillRect/>
          </a:stretch>
        </p:blipFill>
        <p:spPr>
          <a:xfrm>
            <a:off x="3908466" y="432773"/>
            <a:ext cx="4048760" cy="5029200"/>
          </a:xfrm>
          <a:prstGeom prst="rect">
            <a:avLst/>
          </a:prstGeom>
        </p:spPr>
      </p:pic>
      <p:sp>
        <p:nvSpPr>
          <p:cNvPr id="7" name="TextBox 6">
            <a:extLst>
              <a:ext uri="{FF2B5EF4-FFF2-40B4-BE49-F238E27FC236}">
                <a16:creationId xmlns:a16="http://schemas.microsoft.com/office/drawing/2014/main" id="{FE798103-C0B4-1D15-284C-502A7B61503A}"/>
              </a:ext>
            </a:extLst>
          </p:cNvPr>
          <p:cNvSpPr txBox="1"/>
          <p:nvPr/>
        </p:nvSpPr>
        <p:spPr>
          <a:xfrm>
            <a:off x="3886200" y="5828581"/>
            <a:ext cx="6096000" cy="369332"/>
          </a:xfrm>
          <a:prstGeom prst="rect">
            <a:avLst/>
          </a:prstGeom>
          <a:noFill/>
        </p:spPr>
        <p:txBody>
          <a:bodyPr wrap="square">
            <a:spAutoFit/>
          </a:bodyPr>
          <a:lstStyle/>
          <a:p>
            <a:r>
              <a:rPr lang="en-GB" sz="1800" b="1" dirty="0">
                <a:effectLst/>
                <a:latin typeface="Times New Roman" panose="02020603050405020304" pitchFamily="18" charset="0"/>
                <a:ea typeface="Times New Roman" panose="02020603050405020304" pitchFamily="18" charset="0"/>
              </a:rPr>
              <a:t>Figure:</a:t>
            </a:r>
            <a:r>
              <a:rPr lang="en-US" sz="1800" b="1" dirty="0">
                <a:latin typeface="Times New Roman" panose="02020603050405020304" pitchFamily="18" charset="0"/>
                <a:ea typeface="Arial" panose="020B0604020202020204" pitchFamily="34" charset="0"/>
                <a:cs typeface="Times New Roman" panose="02020603050405020304" pitchFamily="18" charset="0"/>
              </a:rPr>
              <a:t> </a:t>
            </a:r>
            <a:r>
              <a:rPr lang="en-US" b="1" dirty="0">
                <a:latin typeface="Times New Roman" panose="02020603050405020304" pitchFamily="18" charset="0"/>
                <a:ea typeface="Arial" panose="020B0604020202020204" pitchFamily="34" charset="0"/>
                <a:cs typeface="Times New Roman" panose="02020603050405020304" pitchFamily="18" charset="0"/>
              </a:rPr>
              <a:t>Mail sent to guardian if  fall detected </a:t>
            </a:r>
            <a:endParaRPr lang="en-US"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4466699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E91B99-372B-CFC2-59A3-DB58AD132B40}"/>
              </a:ext>
            </a:extLst>
          </p:cNvPr>
          <p:cNvSpPr>
            <a:spLocks noGrp="1"/>
          </p:cNvSpPr>
          <p:nvPr>
            <p:ph type="dt" sz="half" idx="10"/>
          </p:nvPr>
        </p:nvSpPr>
        <p:spPr/>
        <p:txBody>
          <a:bodyPr/>
          <a:lstStyle/>
          <a:p>
            <a:r>
              <a:rPr lang="en-US"/>
              <a:t>23/05/2023</a:t>
            </a:r>
          </a:p>
        </p:txBody>
      </p:sp>
      <p:sp>
        <p:nvSpPr>
          <p:cNvPr id="3" name="Slide Number Placeholder 2">
            <a:extLst>
              <a:ext uri="{FF2B5EF4-FFF2-40B4-BE49-F238E27FC236}">
                <a16:creationId xmlns:a16="http://schemas.microsoft.com/office/drawing/2014/main" id="{DB56854D-6876-A9DE-1894-1E541541759E}"/>
              </a:ext>
            </a:extLst>
          </p:cNvPr>
          <p:cNvSpPr>
            <a:spLocks noGrp="1"/>
          </p:cNvSpPr>
          <p:nvPr>
            <p:ph type="sldNum" sz="quarter" idx="12"/>
          </p:nvPr>
        </p:nvSpPr>
        <p:spPr/>
        <p:txBody>
          <a:bodyPr/>
          <a:lstStyle/>
          <a:p>
            <a:fld id="{0A91144C-42FA-4B69-88E8-FFD66EDE7637}" type="slidenum">
              <a:rPr lang="en-US" smtClean="0"/>
              <a:t>29</a:t>
            </a:fld>
            <a:endParaRPr lang="en-US"/>
          </a:p>
        </p:txBody>
      </p:sp>
      <p:pic>
        <p:nvPicPr>
          <p:cNvPr id="4" name="Picture 3">
            <a:extLst>
              <a:ext uri="{FF2B5EF4-FFF2-40B4-BE49-F238E27FC236}">
                <a16:creationId xmlns:a16="http://schemas.microsoft.com/office/drawing/2014/main" id="{E489A5AE-4F40-73A5-286F-FFC52543AC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208" y="274320"/>
            <a:ext cx="10683583" cy="5514286"/>
          </a:xfrm>
          <a:prstGeom prst="rect">
            <a:avLst/>
          </a:prstGeom>
        </p:spPr>
      </p:pic>
      <p:sp>
        <p:nvSpPr>
          <p:cNvPr id="5" name="Footer Placeholder 4">
            <a:extLst>
              <a:ext uri="{FF2B5EF4-FFF2-40B4-BE49-F238E27FC236}">
                <a16:creationId xmlns:a16="http://schemas.microsoft.com/office/drawing/2014/main" id="{964C24FB-4263-31F1-EA23-D86E22D7F3B9}"/>
              </a:ext>
            </a:extLst>
          </p:cNvPr>
          <p:cNvSpPr>
            <a:spLocks noGrp="1"/>
          </p:cNvSpPr>
          <p:nvPr>
            <p:ph type="ftr" sz="quarter" idx="11"/>
          </p:nvPr>
        </p:nvSpPr>
        <p:spPr/>
        <p:txBody>
          <a:bodyPr/>
          <a:lstStyle/>
          <a:p>
            <a:r>
              <a:rPr lang="en-US"/>
              <a:t>Dept of ETE</a:t>
            </a:r>
          </a:p>
        </p:txBody>
      </p:sp>
      <p:sp>
        <p:nvSpPr>
          <p:cNvPr id="7" name="TextBox 6">
            <a:extLst>
              <a:ext uri="{FF2B5EF4-FFF2-40B4-BE49-F238E27FC236}">
                <a16:creationId xmlns:a16="http://schemas.microsoft.com/office/drawing/2014/main" id="{8F2CECAE-7B3B-1BCB-B237-88465BDBE506}"/>
              </a:ext>
            </a:extLst>
          </p:cNvPr>
          <p:cNvSpPr txBox="1"/>
          <p:nvPr/>
        </p:nvSpPr>
        <p:spPr>
          <a:xfrm>
            <a:off x="3672840" y="5987018"/>
            <a:ext cx="6096000" cy="369332"/>
          </a:xfrm>
          <a:prstGeom prst="rect">
            <a:avLst/>
          </a:prstGeom>
          <a:noFill/>
        </p:spPr>
        <p:txBody>
          <a:bodyPr wrap="square">
            <a:spAutoFit/>
          </a:bodyPr>
          <a:lstStyle/>
          <a:p>
            <a:r>
              <a:rPr lang="en-GB" sz="1800" b="1" dirty="0">
                <a:effectLst/>
                <a:latin typeface="Times New Roman" panose="02020603050405020304" pitchFamily="18" charset="0"/>
                <a:ea typeface="Times New Roman" panose="02020603050405020304" pitchFamily="18" charset="0"/>
              </a:rPr>
              <a:t>Figure:</a:t>
            </a:r>
            <a:r>
              <a:rPr lang="en-US" sz="1800" b="1" dirty="0">
                <a:latin typeface="Times New Roman" panose="02020603050405020304" pitchFamily="18" charset="0"/>
                <a:ea typeface="Arial" panose="020B0604020202020204" pitchFamily="34" charset="0"/>
                <a:cs typeface="Times New Roman" panose="02020603050405020304" pitchFamily="18" charset="0"/>
              </a:rPr>
              <a:t> </a:t>
            </a:r>
            <a:r>
              <a:rPr lang="en-US" b="1" dirty="0">
                <a:latin typeface="Times New Roman" panose="02020603050405020304" pitchFamily="18" charset="0"/>
                <a:ea typeface="Arial" panose="020B0604020202020204" pitchFamily="34" charset="0"/>
                <a:cs typeface="Times New Roman" panose="02020603050405020304" pitchFamily="18" charset="0"/>
              </a:rPr>
              <a:t>Output values of serial monitor</a:t>
            </a:r>
            <a:endParaRPr lang="en-US" sz="18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1201116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6142F1-4D0D-BC3B-4DA1-9DFA8578FA68}"/>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32EEDB40-14F9-CDB5-4835-43DFA69E7F7D}"/>
              </a:ext>
            </a:extLst>
          </p:cNvPr>
          <p:cNvSpPr>
            <a:spLocks noGrp="1"/>
          </p:cNvSpPr>
          <p:nvPr>
            <p:ph type="sldNum" sz="quarter" idx="12"/>
          </p:nvPr>
        </p:nvSpPr>
        <p:spPr/>
        <p:txBody>
          <a:bodyPr/>
          <a:lstStyle/>
          <a:p>
            <a:fld id="{0A91144C-42FA-4B69-88E8-FFD66EDE7637}" type="slidenum">
              <a:rPr lang="en-US" smtClean="0"/>
              <a:t>3</a:t>
            </a:fld>
            <a:endParaRPr lang="en-US"/>
          </a:p>
        </p:txBody>
      </p:sp>
      <p:sp>
        <p:nvSpPr>
          <p:cNvPr id="6" name="TextBox 5">
            <a:extLst>
              <a:ext uri="{FF2B5EF4-FFF2-40B4-BE49-F238E27FC236}">
                <a16:creationId xmlns:a16="http://schemas.microsoft.com/office/drawing/2014/main" id="{C20E3920-C4DC-7CB4-97DD-62778D375639}"/>
              </a:ext>
            </a:extLst>
          </p:cNvPr>
          <p:cNvSpPr txBox="1"/>
          <p:nvPr/>
        </p:nvSpPr>
        <p:spPr>
          <a:xfrm>
            <a:off x="545865" y="518277"/>
            <a:ext cx="7618750" cy="742511"/>
          </a:xfrm>
          <a:prstGeom prst="rect">
            <a:avLst/>
          </a:prstGeom>
          <a:noFill/>
        </p:spPr>
        <p:txBody>
          <a:bodyPr wrap="square">
            <a:spAutoFit/>
          </a:bodyPr>
          <a:lstStyle/>
          <a:p>
            <a:pPr>
              <a:lnSpc>
                <a:spcPct val="150000"/>
              </a:lnSpc>
              <a:spcBef>
                <a:spcPts val="0"/>
              </a:spcBef>
            </a:pPr>
            <a:r>
              <a:rPr lang="en-US" sz="3200" b="1" dirty="0">
                <a:latin typeface="Times New Roman" panose="02020603050405020304" pitchFamily="18" charset="0"/>
                <a:cs typeface="Times New Roman" panose="02020603050405020304" pitchFamily="18" charset="0"/>
              </a:rPr>
              <a:t>AIM OF THE PROJECT </a:t>
            </a:r>
          </a:p>
        </p:txBody>
      </p:sp>
      <p:sp>
        <p:nvSpPr>
          <p:cNvPr id="8" name="TextBox 7">
            <a:extLst>
              <a:ext uri="{FF2B5EF4-FFF2-40B4-BE49-F238E27FC236}">
                <a16:creationId xmlns:a16="http://schemas.microsoft.com/office/drawing/2014/main" id="{153CC992-26E5-2426-F5C4-C59C1FC700B9}"/>
              </a:ext>
            </a:extLst>
          </p:cNvPr>
          <p:cNvSpPr txBox="1"/>
          <p:nvPr/>
        </p:nvSpPr>
        <p:spPr>
          <a:xfrm>
            <a:off x="534649" y="1466126"/>
            <a:ext cx="11112707" cy="2241960"/>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Here we are presenting the smart air bag system to protect a person from injury in the event of a fall.</a:t>
            </a:r>
          </a:p>
          <a:p>
            <a:pPr marL="342900" indent="-342900">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system must be able to detect a fall accurately and quickly, and then deploy the air bag to person's impact with the ground.</a:t>
            </a:r>
          </a:p>
        </p:txBody>
      </p:sp>
      <p:sp>
        <p:nvSpPr>
          <p:cNvPr id="5" name="Footer Placeholder 4">
            <a:extLst>
              <a:ext uri="{FF2B5EF4-FFF2-40B4-BE49-F238E27FC236}">
                <a16:creationId xmlns:a16="http://schemas.microsoft.com/office/drawing/2014/main" id="{940C38F0-9BAE-DD0E-3589-CA7E9D14A3F3}"/>
              </a:ext>
            </a:extLst>
          </p:cNvPr>
          <p:cNvSpPr>
            <a:spLocks noGrp="1"/>
          </p:cNvSpPr>
          <p:nvPr>
            <p:ph type="ftr" sz="quarter" idx="11"/>
          </p:nvPr>
        </p:nvSpPr>
        <p:spPr/>
        <p:txBody>
          <a:bodyPr/>
          <a:lstStyle/>
          <a:p>
            <a:r>
              <a:rPr lang="en-US" dirty="0"/>
              <a:t>Dept of ETE</a:t>
            </a:r>
          </a:p>
        </p:txBody>
      </p:sp>
    </p:spTree>
    <p:extLst>
      <p:ext uri="{BB962C8B-B14F-4D97-AF65-F5344CB8AC3E}">
        <p14:creationId xmlns:p14="http://schemas.microsoft.com/office/powerpoint/2010/main" val="4053063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1E6D29-A176-D12A-A124-2EF690E6AAB3}"/>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06C5FB02-CAC4-C5EA-04CE-EF0A1B594468}"/>
              </a:ext>
            </a:extLst>
          </p:cNvPr>
          <p:cNvSpPr>
            <a:spLocks noGrp="1"/>
          </p:cNvSpPr>
          <p:nvPr>
            <p:ph type="sldNum" sz="quarter" idx="12"/>
          </p:nvPr>
        </p:nvSpPr>
        <p:spPr/>
        <p:txBody>
          <a:bodyPr/>
          <a:lstStyle/>
          <a:p>
            <a:fld id="{0A91144C-42FA-4B69-88E8-FFD66EDE7637}" type="slidenum">
              <a:rPr lang="en-US" smtClean="0"/>
              <a:t>30</a:t>
            </a:fld>
            <a:endParaRPr lang="en-US"/>
          </a:p>
        </p:txBody>
      </p:sp>
      <p:sp>
        <p:nvSpPr>
          <p:cNvPr id="5" name="TextBox 4">
            <a:extLst>
              <a:ext uri="{FF2B5EF4-FFF2-40B4-BE49-F238E27FC236}">
                <a16:creationId xmlns:a16="http://schemas.microsoft.com/office/drawing/2014/main" id="{DC4CBF41-BF18-0884-3E65-0F04A2F56BF7}"/>
              </a:ext>
            </a:extLst>
          </p:cNvPr>
          <p:cNvSpPr txBox="1"/>
          <p:nvPr/>
        </p:nvSpPr>
        <p:spPr>
          <a:xfrm>
            <a:off x="800911" y="1754022"/>
            <a:ext cx="10165058" cy="3349956"/>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smart airbag system for fall protection is a promising technology that has the potential to prevent severe injuries in the event of a fall.</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This system uses advanced sensors and algorithms to detect falls and deploy airbags within milliseconds.</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system can be integrated into various wearable devices such as helmets, backpacks, and belts, making it versatile and easy to use in different settings.</a:t>
            </a:r>
          </a:p>
        </p:txBody>
      </p:sp>
      <p:sp>
        <p:nvSpPr>
          <p:cNvPr id="6" name="TextBox 5">
            <a:extLst>
              <a:ext uri="{FF2B5EF4-FFF2-40B4-BE49-F238E27FC236}">
                <a16:creationId xmlns:a16="http://schemas.microsoft.com/office/drawing/2014/main" id="{A453AC9A-3726-B905-EAEA-9EC2ADD14277}"/>
              </a:ext>
            </a:extLst>
          </p:cNvPr>
          <p:cNvSpPr txBox="1"/>
          <p:nvPr/>
        </p:nvSpPr>
        <p:spPr>
          <a:xfrm>
            <a:off x="800911" y="942883"/>
            <a:ext cx="609350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CONCLUSION </a:t>
            </a:r>
            <a:endParaRPr lang="en-US" sz="3200" b="1" dirty="0"/>
          </a:p>
        </p:txBody>
      </p:sp>
      <p:sp>
        <p:nvSpPr>
          <p:cNvPr id="7" name="Footer Placeholder 6">
            <a:extLst>
              <a:ext uri="{FF2B5EF4-FFF2-40B4-BE49-F238E27FC236}">
                <a16:creationId xmlns:a16="http://schemas.microsoft.com/office/drawing/2014/main" id="{8A4EBB19-7490-779C-A43B-08A24FA0F236}"/>
              </a:ext>
            </a:extLst>
          </p:cNvPr>
          <p:cNvSpPr>
            <a:spLocks noGrp="1"/>
          </p:cNvSpPr>
          <p:nvPr>
            <p:ph type="ftr" sz="quarter" idx="11"/>
          </p:nvPr>
        </p:nvSpPr>
        <p:spPr/>
        <p:txBody>
          <a:bodyPr/>
          <a:lstStyle/>
          <a:p>
            <a:r>
              <a:rPr lang="en-US"/>
              <a:t>Dept of ETE</a:t>
            </a:r>
          </a:p>
        </p:txBody>
      </p:sp>
    </p:spTree>
    <p:extLst>
      <p:ext uri="{BB962C8B-B14F-4D97-AF65-F5344CB8AC3E}">
        <p14:creationId xmlns:p14="http://schemas.microsoft.com/office/powerpoint/2010/main" val="1099238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8F53544-3B13-EE6D-CCB8-9BC2293E89D7}"/>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077329A4-1C53-CFBF-A353-96E7C4504DC8}"/>
              </a:ext>
            </a:extLst>
          </p:cNvPr>
          <p:cNvSpPr>
            <a:spLocks noGrp="1"/>
          </p:cNvSpPr>
          <p:nvPr>
            <p:ph type="sldNum" sz="quarter" idx="12"/>
          </p:nvPr>
        </p:nvSpPr>
        <p:spPr/>
        <p:txBody>
          <a:bodyPr/>
          <a:lstStyle/>
          <a:p>
            <a:fld id="{0A91144C-42FA-4B69-88E8-FFD66EDE7637}" type="slidenum">
              <a:rPr lang="en-US" smtClean="0"/>
              <a:t>31</a:t>
            </a:fld>
            <a:endParaRPr lang="en-US"/>
          </a:p>
        </p:txBody>
      </p:sp>
      <p:sp>
        <p:nvSpPr>
          <p:cNvPr id="6" name="TextBox 5">
            <a:extLst>
              <a:ext uri="{FF2B5EF4-FFF2-40B4-BE49-F238E27FC236}">
                <a16:creationId xmlns:a16="http://schemas.microsoft.com/office/drawing/2014/main" id="{2BCE92D7-695C-8AC2-051C-6AC44CF24478}"/>
              </a:ext>
            </a:extLst>
          </p:cNvPr>
          <p:cNvSpPr txBox="1"/>
          <p:nvPr/>
        </p:nvSpPr>
        <p:spPr>
          <a:xfrm>
            <a:off x="670249" y="387182"/>
            <a:ext cx="6097554"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FUTURE SCOPE</a:t>
            </a:r>
            <a:endParaRPr lang="en-US" sz="3200" dirty="0"/>
          </a:p>
        </p:txBody>
      </p:sp>
      <p:sp>
        <p:nvSpPr>
          <p:cNvPr id="9" name="Footer Placeholder 8">
            <a:extLst>
              <a:ext uri="{FF2B5EF4-FFF2-40B4-BE49-F238E27FC236}">
                <a16:creationId xmlns:a16="http://schemas.microsoft.com/office/drawing/2014/main" id="{8E0DEDC7-44AB-28E0-9929-93A6F877BC29}"/>
              </a:ext>
            </a:extLst>
          </p:cNvPr>
          <p:cNvSpPr>
            <a:spLocks noGrp="1"/>
          </p:cNvSpPr>
          <p:nvPr>
            <p:ph type="ftr" sz="quarter" idx="11"/>
          </p:nvPr>
        </p:nvSpPr>
        <p:spPr/>
        <p:txBody>
          <a:bodyPr/>
          <a:lstStyle/>
          <a:p>
            <a:r>
              <a:rPr lang="en-US"/>
              <a:t>Dept of ETE</a:t>
            </a:r>
          </a:p>
        </p:txBody>
      </p:sp>
      <p:sp>
        <p:nvSpPr>
          <p:cNvPr id="5" name="TextBox 4">
            <a:extLst>
              <a:ext uri="{FF2B5EF4-FFF2-40B4-BE49-F238E27FC236}">
                <a16:creationId xmlns:a16="http://schemas.microsoft.com/office/drawing/2014/main" id="{1AF13B73-DB87-043B-D437-FF7F58BCB99E}"/>
              </a:ext>
            </a:extLst>
          </p:cNvPr>
          <p:cNvSpPr txBox="1"/>
          <p:nvPr/>
        </p:nvSpPr>
        <p:spPr>
          <a:xfrm>
            <a:off x="670249" y="1277992"/>
            <a:ext cx="10683551" cy="445795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400" b="1" dirty="0"/>
              <a:t> </a:t>
            </a:r>
            <a:r>
              <a:rPr lang="en-US" sz="2400" b="1" dirty="0">
                <a:latin typeface="Times New Roman" panose="02020603050405020304" pitchFamily="18" charset="0"/>
                <a:cs typeface="Times New Roman" panose="02020603050405020304" pitchFamily="18" charset="0"/>
              </a:rPr>
              <a:t>Location detection </a:t>
            </a:r>
            <a:r>
              <a:rPr lang="en-US" sz="2400" dirty="0">
                <a:latin typeface="Times New Roman" panose="02020603050405020304" pitchFamily="18" charset="0"/>
                <a:cs typeface="Times New Roman" panose="02020603050405020304" pitchFamily="18" charset="0"/>
              </a:rPr>
              <a:t>:Here we can improve smart air bag system by implementing location detection, it means we can detection the location of the person who fell.</a:t>
            </a:r>
          </a:p>
          <a:p>
            <a:pPr marL="285750" indent="-28575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Mail for multiple guardians</a:t>
            </a:r>
            <a:r>
              <a:rPr lang="en-US" sz="2400" dirty="0">
                <a:latin typeface="Times New Roman" panose="02020603050405020304" pitchFamily="18" charset="0"/>
                <a:cs typeface="Times New Roman" panose="02020603050405020304" pitchFamily="18" charset="0"/>
              </a:rPr>
              <a:t>: Here we can implement smart air bag system by implementing like we can make message or alarm will reach to the multiple guardians at a time.</a:t>
            </a:r>
          </a:p>
          <a:p>
            <a:pPr marL="285750" indent="-285750" algn="just">
              <a:lnSpc>
                <a:spcPct val="150000"/>
              </a:lnSpc>
              <a:buFont typeface="Arial" panose="020B0604020202020204" pitchFamily="34" charset="0"/>
              <a:buChar char="•"/>
            </a:pPr>
            <a:r>
              <a:rPr lang="en-US" sz="2400" b="1" dirty="0">
                <a:latin typeface="Times New Roman" panose="02020603050405020304" pitchFamily="18" charset="0"/>
                <a:cs typeface="Times New Roman" panose="02020603050405020304" pitchFamily="18" charset="0"/>
              </a:rPr>
              <a:t>Call for emergency</a:t>
            </a:r>
            <a:r>
              <a:rPr lang="en-US" sz="2400" dirty="0">
                <a:latin typeface="Times New Roman" panose="02020603050405020304" pitchFamily="18" charset="0"/>
                <a:cs typeface="Times New Roman" panose="02020603050405020304" pitchFamily="18" charset="0"/>
              </a:rPr>
              <a:t>: Here we can implement smart air bag system like After the person fell the emergency call or information will reach to the ambulance or nearest hospitals.</a:t>
            </a:r>
          </a:p>
        </p:txBody>
      </p:sp>
    </p:spTree>
    <p:extLst>
      <p:ext uri="{BB962C8B-B14F-4D97-AF65-F5344CB8AC3E}">
        <p14:creationId xmlns:p14="http://schemas.microsoft.com/office/powerpoint/2010/main" val="5909415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768C44-4D57-6871-815D-DB1413F7BBE8}"/>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966FF2B7-33DD-CB75-693F-AC13A880D953}"/>
              </a:ext>
            </a:extLst>
          </p:cNvPr>
          <p:cNvSpPr>
            <a:spLocks noGrp="1"/>
          </p:cNvSpPr>
          <p:nvPr>
            <p:ph type="sldNum" sz="quarter" idx="12"/>
          </p:nvPr>
        </p:nvSpPr>
        <p:spPr/>
        <p:txBody>
          <a:bodyPr/>
          <a:lstStyle/>
          <a:p>
            <a:fld id="{0A91144C-42FA-4B69-88E8-FFD66EDE7637}" type="slidenum">
              <a:rPr lang="en-US" smtClean="0"/>
              <a:t>32</a:t>
            </a:fld>
            <a:endParaRPr lang="en-US"/>
          </a:p>
        </p:txBody>
      </p:sp>
      <p:sp>
        <p:nvSpPr>
          <p:cNvPr id="6" name="TextBox 5">
            <a:extLst>
              <a:ext uri="{FF2B5EF4-FFF2-40B4-BE49-F238E27FC236}">
                <a16:creationId xmlns:a16="http://schemas.microsoft.com/office/drawing/2014/main" id="{20F4117F-3EAF-4702-76C5-DEAFCCF9C904}"/>
              </a:ext>
            </a:extLst>
          </p:cNvPr>
          <p:cNvSpPr txBox="1"/>
          <p:nvPr/>
        </p:nvSpPr>
        <p:spPr>
          <a:xfrm>
            <a:off x="668936" y="1555036"/>
            <a:ext cx="10854128" cy="4801314"/>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A smart airbag system for fall protection can have several advantages over traditional fall protection systems, including:</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Reduced impact force</a:t>
            </a:r>
            <a:r>
              <a:rPr lang="en-US" sz="2400" dirty="0">
                <a:latin typeface="Times New Roman" panose="02020603050405020304" pitchFamily="18" charset="0"/>
                <a:cs typeface="Times New Roman" panose="02020603050405020304" pitchFamily="18" charset="0"/>
              </a:rPr>
              <a:t>: Smart airbags can reduce the impact force of a fall by absorbing and dissipating the energy of the fall, which can help prevent injuries.</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Lightweight and portable</a:t>
            </a:r>
            <a:r>
              <a:rPr lang="en-US" sz="2400" dirty="0">
                <a:latin typeface="Times New Roman" panose="02020603050405020304" pitchFamily="18" charset="0"/>
                <a:cs typeface="Times New Roman" panose="02020603050405020304" pitchFamily="18" charset="0"/>
              </a:rPr>
              <a:t>: Smart airbag systems can be designed to be lightweight and portable, making them easy to transport and install in a variety of settings.</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Customizable</a:t>
            </a:r>
            <a:r>
              <a:rPr lang="en-US" sz="2400" dirty="0">
                <a:latin typeface="Times New Roman" panose="02020603050405020304" pitchFamily="18" charset="0"/>
                <a:cs typeface="Times New Roman" panose="02020603050405020304" pitchFamily="18" charset="0"/>
              </a:rPr>
              <a:t>: Smart airbag systems can be customized to fit the specific needs of different environments and users. For example, airbag size and inflation can be adjusted based on the user's weight and height.</a:t>
            </a:r>
          </a:p>
          <a:p>
            <a:pPr algn="just"/>
            <a:endParaRPr lang="en-US" dirty="0"/>
          </a:p>
        </p:txBody>
      </p:sp>
      <p:sp>
        <p:nvSpPr>
          <p:cNvPr id="10" name="TextBox 9">
            <a:extLst>
              <a:ext uri="{FF2B5EF4-FFF2-40B4-BE49-F238E27FC236}">
                <a16:creationId xmlns:a16="http://schemas.microsoft.com/office/drawing/2014/main" id="{D8D26901-C2A9-80B8-7BEA-B19EED9F4483}"/>
              </a:ext>
            </a:extLst>
          </p:cNvPr>
          <p:cNvSpPr txBox="1"/>
          <p:nvPr/>
        </p:nvSpPr>
        <p:spPr>
          <a:xfrm>
            <a:off x="668936" y="360261"/>
            <a:ext cx="6093500" cy="986360"/>
          </a:xfrm>
          <a:prstGeom prst="rect">
            <a:avLst/>
          </a:prstGeom>
          <a:noFill/>
        </p:spPr>
        <p:txBody>
          <a:bodyPr wrap="square">
            <a:spAutoFit/>
          </a:bodyPr>
          <a:lstStyle/>
          <a:p>
            <a:pPr>
              <a:lnSpc>
                <a:spcPct val="150000"/>
              </a:lnSpc>
              <a:spcBef>
                <a:spcPts val="0"/>
              </a:spcBef>
            </a:pPr>
            <a:r>
              <a:rPr lang="en-US" sz="3200" b="1" dirty="0">
                <a:latin typeface="Times New Roman" panose="02020603050405020304" pitchFamily="18" charset="0"/>
                <a:cs typeface="Times New Roman" panose="02020603050405020304" pitchFamily="18" charset="0"/>
              </a:rPr>
              <a:t>ADVANTAGES</a:t>
            </a:r>
            <a:r>
              <a:rPr lang="en-US" sz="4400" b="1" dirty="0">
                <a:latin typeface="Times New Roman" panose="02020603050405020304" pitchFamily="18" charset="0"/>
                <a:cs typeface="Times New Roman" panose="02020603050405020304" pitchFamily="18" charset="0"/>
              </a:rPr>
              <a:t> </a:t>
            </a:r>
          </a:p>
        </p:txBody>
      </p:sp>
      <p:sp>
        <p:nvSpPr>
          <p:cNvPr id="5" name="Footer Placeholder 4">
            <a:extLst>
              <a:ext uri="{FF2B5EF4-FFF2-40B4-BE49-F238E27FC236}">
                <a16:creationId xmlns:a16="http://schemas.microsoft.com/office/drawing/2014/main" id="{8792EB77-53A6-4496-ADAC-9D044A2BB1F2}"/>
              </a:ext>
            </a:extLst>
          </p:cNvPr>
          <p:cNvSpPr>
            <a:spLocks noGrp="1"/>
          </p:cNvSpPr>
          <p:nvPr>
            <p:ph type="ftr" sz="quarter" idx="11"/>
          </p:nvPr>
        </p:nvSpPr>
        <p:spPr/>
        <p:txBody>
          <a:bodyPr/>
          <a:lstStyle/>
          <a:p>
            <a:r>
              <a:rPr lang="en-US"/>
              <a:t>Dept of ETE</a:t>
            </a:r>
          </a:p>
        </p:txBody>
      </p:sp>
    </p:spTree>
    <p:extLst>
      <p:ext uri="{BB962C8B-B14F-4D97-AF65-F5344CB8AC3E}">
        <p14:creationId xmlns:p14="http://schemas.microsoft.com/office/powerpoint/2010/main" val="884703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52A5A0-C980-4D93-6A51-8C6BA43A6999}"/>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FF62BE07-4C23-F1F4-BE19-E5E324B850BF}"/>
              </a:ext>
            </a:extLst>
          </p:cNvPr>
          <p:cNvSpPr>
            <a:spLocks noGrp="1"/>
          </p:cNvSpPr>
          <p:nvPr>
            <p:ph type="sldNum" sz="quarter" idx="12"/>
          </p:nvPr>
        </p:nvSpPr>
        <p:spPr/>
        <p:txBody>
          <a:bodyPr/>
          <a:lstStyle/>
          <a:p>
            <a:fld id="{0A91144C-42FA-4B69-88E8-FFD66EDE7637}" type="slidenum">
              <a:rPr lang="en-US" smtClean="0"/>
              <a:t>33</a:t>
            </a:fld>
            <a:endParaRPr lang="en-US"/>
          </a:p>
        </p:txBody>
      </p:sp>
      <p:sp>
        <p:nvSpPr>
          <p:cNvPr id="6" name="TextBox 5">
            <a:extLst>
              <a:ext uri="{FF2B5EF4-FFF2-40B4-BE49-F238E27FC236}">
                <a16:creationId xmlns:a16="http://schemas.microsoft.com/office/drawing/2014/main" id="{CC0BEE83-F7BA-66C2-2FC2-7D05C8FFE0F3}"/>
              </a:ext>
            </a:extLst>
          </p:cNvPr>
          <p:cNvSpPr txBox="1"/>
          <p:nvPr/>
        </p:nvSpPr>
        <p:spPr>
          <a:xfrm>
            <a:off x="529652" y="481362"/>
            <a:ext cx="10824148" cy="4154984"/>
          </a:xfrm>
          <a:prstGeom prst="rect">
            <a:avLst/>
          </a:prstGeom>
          <a:noFill/>
        </p:spPr>
        <p:txBody>
          <a:bodyPr wrap="square">
            <a:spAutoFit/>
          </a:bodyPr>
          <a:lstStyle/>
          <a:p>
            <a:pPr algn="just"/>
            <a:r>
              <a:rPr lang="en-US" sz="2400" b="1" dirty="0">
                <a:latin typeface="Times New Roman" panose="02020603050405020304" pitchFamily="18" charset="0"/>
                <a:cs typeface="Times New Roman" panose="02020603050405020304" pitchFamily="18" charset="0"/>
              </a:rPr>
              <a:t>Fast response time</a:t>
            </a:r>
            <a:r>
              <a:rPr lang="en-US" sz="2400" dirty="0">
                <a:latin typeface="Times New Roman" panose="02020603050405020304" pitchFamily="18" charset="0"/>
                <a:cs typeface="Times New Roman" panose="02020603050405020304" pitchFamily="18" charset="0"/>
              </a:rPr>
              <a:t>: Smart airbag systems can respond quickly to a fall, inflating within milliseconds to provide protection.</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User-friendly</a:t>
            </a:r>
            <a:r>
              <a:rPr lang="en-US" sz="2400" dirty="0">
                <a:latin typeface="Times New Roman" panose="02020603050405020304" pitchFamily="18" charset="0"/>
                <a:cs typeface="Times New Roman" panose="02020603050405020304" pitchFamily="18" charset="0"/>
              </a:rPr>
              <a:t>: Smart airbag systems are typically easy to use, with simple activation mechanisms that do not require extensive training.</a:t>
            </a:r>
          </a:p>
          <a:p>
            <a:pPr algn="just"/>
            <a:endParaRPr lang="en-US" sz="2400" dirty="0">
              <a:latin typeface="Times New Roman" panose="02020603050405020304" pitchFamily="18" charset="0"/>
              <a:cs typeface="Times New Roman" panose="02020603050405020304" pitchFamily="18" charset="0"/>
            </a:endParaRPr>
          </a:p>
          <a:p>
            <a:pPr algn="just"/>
            <a:r>
              <a:rPr lang="en-US" sz="2400" b="1" dirty="0">
                <a:latin typeface="Times New Roman" panose="02020603050405020304" pitchFamily="18" charset="0"/>
                <a:cs typeface="Times New Roman" panose="02020603050405020304" pitchFamily="18" charset="0"/>
              </a:rPr>
              <a:t>Low maintenance</a:t>
            </a:r>
            <a:r>
              <a:rPr lang="en-US" sz="2400" dirty="0">
                <a:latin typeface="Times New Roman" panose="02020603050405020304" pitchFamily="18" charset="0"/>
                <a:cs typeface="Times New Roman" panose="02020603050405020304" pitchFamily="18" charset="0"/>
              </a:rPr>
              <a:t>: Smart airbag systems require minimal maintenance, reducing the time and cost associated with upkeep.</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Overall, a smart airbag system for fall protection can offer improved safety and convenience compared to traditional fall protection systems.</a:t>
            </a:r>
          </a:p>
        </p:txBody>
      </p:sp>
      <p:sp>
        <p:nvSpPr>
          <p:cNvPr id="5" name="Footer Placeholder 4">
            <a:extLst>
              <a:ext uri="{FF2B5EF4-FFF2-40B4-BE49-F238E27FC236}">
                <a16:creationId xmlns:a16="http://schemas.microsoft.com/office/drawing/2014/main" id="{A5C644BF-B165-2B48-1668-5DE22425CB31}"/>
              </a:ext>
            </a:extLst>
          </p:cNvPr>
          <p:cNvSpPr>
            <a:spLocks noGrp="1"/>
          </p:cNvSpPr>
          <p:nvPr>
            <p:ph type="ftr" sz="quarter" idx="11"/>
          </p:nvPr>
        </p:nvSpPr>
        <p:spPr/>
        <p:txBody>
          <a:bodyPr/>
          <a:lstStyle/>
          <a:p>
            <a:r>
              <a:rPr lang="en-US" dirty="0"/>
              <a:t>Dept of ETE</a:t>
            </a:r>
          </a:p>
        </p:txBody>
      </p:sp>
    </p:spTree>
    <p:extLst>
      <p:ext uri="{BB962C8B-B14F-4D97-AF65-F5344CB8AC3E}">
        <p14:creationId xmlns:p14="http://schemas.microsoft.com/office/powerpoint/2010/main" val="11530190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4AED69-30B6-47A8-EA22-CCE8C57BB7CF}"/>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153ED0E7-B003-EBC0-500E-3CE3A07A725B}"/>
              </a:ext>
            </a:extLst>
          </p:cNvPr>
          <p:cNvSpPr>
            <a:spLocks noGrp="1"/>
          </p:cNvSpPr>
          <p:nvPr>
            <p:ph type="sldNum" sz="quarter" idx="12"/>
          </p:nvPr>
        </p:nvSpPr>
        <p:spPr/>
        <p:txBody>
          <a:bodyPr/>
          <a:lstStyle/>
          <a:p>
            <a:fld id="{0A91144C-42FA-4B69-88E8-FFD66EDE7637}" type="slidenum">
              <a:rPr lang="en-US" smtClean="0"/>
              <a:t>34</a:t>
            </a:fld>
            <a:endParaRPr lang="en-US"/>
          </a:p>
        </p:txBody>
      </p:sp>
      <p:sp>
        <p:nvSpPr>
          <p:cNvPr id="6" name="TextBox 5">
            <a:extLst>
              <a:ext uri="{FF2B5EF4-FFF2-40B4-BE49-F238E27FC236}">
                <a16:creationId xmlns:a16="http://schemas.microsoft.com/office/drawing/2014/main" id="{41377255-1C43-2D3B-5269-E0433D13BC79}"/>
              </a:ext>
            </a:extLst>
          </p:cNvPr>
          <p:cNvSpPr txBox="1"/>
          <p:nvPr/>
        </p:nvSpPr>
        <p:spPr>
          <a:xfrm>
            <a:off x="544285" y="993076"/>
            <a:ext cx="6097554"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APPLICATIONS</a:t>
            </a:r>
            <a:endParaRPr lang="en-US" sz="3200" dirty="0"/>
          </a:p>
        </p:txBody>
      </p:sp>
      <p:sp>
        <p:nvSpPr>
          <p:cNvPr id="10" name="TextBox 9">
            <a:extLst>
              <a:ext uri="{FF2B5EF4-FFF2-40B4-BE49-F238E27FC236}">
                <a16:creationId xmlns:a16="http://schemas.microsoft.com/office/drawing/2014/main" id="{92529274-EFAD-D456-10E9-6980EF17923E}"/>
              </a:ext>
            </a:extLst>
          </p:cNvPr>
          <p:cNvSpPr txBox="1"/>
          <p:nvPr/>
        </p:nvSpPr>
        <p:spPr>
          <a:xfrm>
            <a:off x="544285" y="1781930"/>
            <a:ext cx="11103430" cy="3349956"/>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Airbag systems have been  also used for vehicle protection.</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application of airbag systems for fall protection can be seen in activities such as high-altitude construction work.</a:t>
            </a:r>
          </a:p>
          <a:p>
            <a:pPr marL="285750" indent="-28575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application of airbag systems can also be used in entertainment industries like in stunts and etc.</a:t>
            </a:r>
          </a:p>
          <a:p>
            <a:pPr algn="just">
              <a:lnSpc>
                <a:spcPct val="150000"/>
              </a:lnSpc>
            </a:pPr>
            <a:endParaRPr lang="en-US" sz="2400" dirty="0">
              <a:latin typeface="Times New Roman" panose="02020603050405020304" pitchFamily="18" charset="0"/>
              <a:cs typeface="Times New Roman" panose="02020603050405020304" pitchFamily="18" charset="0"/>
            </a:endParaRPr>
          </a:p>
        </p:txBody>
      </p:sp>
      <p:sp>
        <p:nvSpPr>
          <p:cNvPr id="11" name="Footer Placeholder 10">
            <a:extLst>
              <a:ext uri="{FF2B5EF4-FFF2-40B4-BE49-F238E27FC236}">
                <a16:creationId xmlns:a16="http://schemas.microsoft.com/office/drawing/2014/main" id="{FDF74927-4350-5DA1-0CFF-53533674E2F8}"/>
              </a:ext>
            </a:extLst>
          </p:cNvPr>
          <p:cNvSpPr>
            <a:spLocks noGrp="1"/>
          </p:cNvSpPr>
          <p:nvPr>
            <p:ph type="ftr" sz="quarter" idx="11"/>
          </p:nvPr>
        </p:nvSpPr>
        <p:spPr/>
        <p:txBody>
          <a:bodyPr/>
          <a:lstStyle/>
          <a:p>
            <a:r>
              <a:rPr lang="en-US"/>
              <a:t>Dept of ETE</a:t>
            </a:r>
          </a:p>
        </p:txBody>
      </p:sp>
    </p:spTree>
    <p:extLst>
      <p:ext uri="{BB962C8B-B14F-4D97-AF65-F5344CB8AC3E}">
        <p14:creationId xmlns:p14="http://schemas.microsoft.com/office/powerpoint/2010/main" val="35770203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AFE29E-A232-A71E-E695-3256FA90B41D}"/>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ADE7FB54-259E-3347-3529-852ABACE35E7}"/>
              </a:ext>
            </a:extLst>
          </p:cNvPr>
          <p:cNvSpPr>
            <a:spLocks noGrp="1"/>
          </p:cNvSpPr>
          <p:nvPr>
            <p:ph type="sldNum" sz="quarter" idx="12"/>
          </p:nvPr>
        </p:nvSpPr>
        <p:spPr/>
        <p:txBody>
          <a:bodyPr/>
          <a:lstStyle/>
          <a:p>
            <a:fld id="{0A91144C-42FA-4B69-88E8-FFD66EDE7637}" type="slidenum">
              <a:rPr lang="en-US" smtClean="0"/>
              <a:t>35</a:t>
            </a:fld>
            <a:endParaRPr lang="en-US"/>
          </a:p>
        </p:txBody>
      </p:sp>
      <p:sp>
        <p:nvSpPr>
          <p:cNvPr id="6" name="TextBox 5">
            <a:extLst>
              <a:ext uri="{FF2B5EF4-FFF2-40B4-BE49-F238E27FC236}">
                <a16:creationId xmlns:a16="http://schemas.microsoft.com/office/drawing/2014/main" id="{2B0A6886-79FC-1449-D5E3-3BB608C52320}"/>
              </a:ext>
            </a:extLst>
          </p:cNvPr>
          <p:cNvSpPr txBox="1"/>
          <p:nvPr/>
        </p:nvSpPr>
        <p:spPr>
          <a:xfrm>
            <a:off x="579120" y="320724"/>
            <a:ext cx="600456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REFERENCES</a:t>
            </a:r>
            <a:endParaRPr lang="en-US" sz="3200" dirty="0"/>
          </a:p>
        </p:txBody>
      </p:sp>
      <p:sp>
        <p:nvSpPr>
          <p:cNvPr id="8" name="TextBox 7">
            <a:extLst>
              <a:ext uri="{FF2B5EF4-FFF2-40B4-BE49-F238E27FC236}">
                <a16:creationId xmlns:a16="http://schemas.microsoft.com/office/drawing/2014/main" id="{F137AE54-C1D2-9C24-006E-5E247051D44B}"/>
              </a:ext>
            </a:extLst>
          </p:cNvPr>
          <p:cNvSpPr txBox="1"/>
          <p:nvPr/>
        </p:nvSpPr>
        <p:spPr>
          <a:xfrm>
            <a:off x="528320" y="905499"/>
            <a:ext cx="10786602" cy="5444054"/>
          </a:xfrm>
          <a:prstGeom prst="rect">
            <a:avLst/>
          </a:prstGeom>
          <a:noFill/>
        </p:spPr>
        <p:txBody>
          <a:bodyPr wrap="square">
            <a:spAutoFit/>
          </a:bodyPr>
          <a:lstStyle/>
          <a:p>
            <a:pPr algn="just">
              <a:lnSpc>
                <a:spcPct val="150000"/>
              </a:lnSpc>
            </a:pPr>
            <a:r>
              <a:rPr lang="en-US" dirty="0">
                <a:latin typeface="Times New Roman" panose="02020603050405020304" pitchFamily="18" charset="0"/>
                <a:cs typeface="Times New Roman" panose="02020603050405020304" pitchFamily="18" charset="0"/>
              </a:rPr>
              <a:t>[1] “Smart Fall Detection and Protection for Elderly People” (T. Padma*1, Ch. Usha Kumari, M. Bhargav3 2020)</a:t>
            </a:r>
          </a:p>
          <a:p>
            <a:pPr algn="just">
              <a:lnSpc>
                <a:spcPct val="150000"/>
              </a:lnSpc>
            </a:pPr>
            <a:r>
              <a:rPr lang="en-US" dirty="0">
                <a:latin typeface="Times New Roman" panose="02020603050405020304" pitchFamily="18" charset="0"/>
                <a:cs typeface="Times New Roman" panose="02020603050405020304" pitchFamily="18" charset="0"/>
              </a:rPr>
              <a:t>[2] “Arduino based human air bag system for </a:t>
            </a:r>
            <a:r>
              <a:rPr lang="en-US" dirty="0" err="1">
                <a:latin typeface="Times New Roman" panose="02020603050405020304" pitchFamily="18" charset="0"/>
                <a:cs typeface="Times New Roman" panose="02020603050405020304" pitchFamily="18" charset="0"/>
              </a:rPr>
              <a:t>theelderly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Hita</a:t>
            </a:r>
            <a:r>
              <a:rPr lang="en-US" dirty="0">
                <a:latin typeface="Times New Roman" panose="02020603050405020304" pitchFamily="18" charset="0"/>
                <a:cs typeface="Times New Roman" panose="02020603050405020304" pitchFamily="18" charset="0"/>
              </a:rPr>
              <a:t> Prem, </a:t>
            </a:r>
            <a:r>
              <a:rPr lang="en-US" dirty="0" err="1">
                <a:latin typeface="Times New Roman" panose="02020603050405020304" pitchFamily="18" charset="0"/>
                <a:cs typeface="Times New Roman" panose="02020603050405020304" pitchFamily="18" charset="0"/>
              </a:rPr>
              <a:t>Ashika</a:t>
            </a:r>
            <a:r>
              <a:rPr lang="en-US" dirty="0">
                <a:latin typeface="Times New Roman" panose="02020603050405020304" pitchFamily="18" charset="0"/>
                <a:cs typeface="Times New Roman" panose="02020603050405020304" pitchFamily="18" charset="0"/>
              </a:rPr>
              <a:t> NA, Shilpa N, MV College of Engineering-International Journal of Current Engineering and Research (IJCER)- VOL-5, ISSUE-5,2018.</a:t>
            </a:r>
          </a:p>
          <a:p>
            <a:pPr algn="just">
              <a:lnSpc>
                <a:spcPct val="150000"/>
              </a:lnSpc>
            </a:pPr>
            <a:r>
              <a:rPr lang="en-US" dirty="0">
                <a:latin typeface="Times New Roman" panose="02020603050405020304" pitchFamily="18" charset="0"/>
                <a:cs typeface="Times New Roman" panose="02020603050405020304" pitchFamily="18" charset="0"/>
              </a:rPr>
              <a:t>[3]“A Privacy Protected Fall Detection IoT System for Elderly Persons Using Depth Camera”- </a:t>
            </a:r>
            <a:r>
              <a:rPr lang="en-US" dirty="0" err="1">
                <a:latin typeface="Times New Roman" panose="02020603050405020304" pitchFamily="18" charset="0"/>
                <a:cs typeface="Times New Roman" panose="02020603050405020304" pitchFamily="18" charset="0"/>
              </a:rPr>
              <a:t>Xiangbo</a:t>
            </a:r>
            <a:r>
              <a:rPr lang="en-US" dirty="0">
                <a:latin typeface="Times New Roman" panose="02020603050405020304" pitchFamily="18" charset="0"/>
                <a:cs typeface="Times New Roman" panose="02020603050405020304" pitchFamily="18" charset="0"/>
              </a:rPr>
              <a:t> Kong, </a:t>
            </a:r>
            <a:r>
              <a:rPr lang="en-US" dirty="0" err="1">
                <a:latin typeface="Times New Roman" panose="02020603050405020304" pitchFamily="18" charset="0"/>
                <a:cs typeface="Times New Roman" panose="02020603050405020304" pitchFamily="18" charset="0"/>
              </a:rPr>
              <a:t>Zelin</a:t>
            </a:r>
            <a:r>
              <a:rPr lang="en-US" dirty="0">
                <a:latin typeface="Times New Roman" panose="02020603050405020304" pitchFamily="18" charset="0"/>
                <a:cs typeface="Times New Roman" panose="02020603050405020304" pitchFamily="18" charset="0"/>
              </a:rPr>
              <a:t> Meng, Lin Meng and Hiroyuki Tomiyama- Proceedings of the 2018 International Conference on Advanced Mechatronic Systems, Zhengzhou, China, Aug. 30-Sep. 2, 2018</a:t>
            </a:r>
          </a:p>
          <a:p>
            <a:pPr algn="just">
              <a:lnSpc>
                <a:spcPct val="150000"/>
              </a:lnSpc>
            </a:pPr>
            <a:r>
              <a:rPr lang="en-US" dirty="0">
                <a:latin typeface="Times New Roman" panose="02020603050405020304" pitchFamily="18" charset="0"/>
                <a:cs typeface="Times New Roman" panose="02020603050405020304" pitchFamily="18" charset="0"/>
              </a:rPr>
              <a:t>[4] Bo Wang, </a:t>
            </a:r>
            <a:r>
              <a:rPr lang="en-US" dirty="0" err="1">
                <a:latin typeface="Times New Roman" panose="02020603050405020304" pitchFamily="18" charset="0"/>
                <a:cs typeface="Times New Roman" panose="02020603050405020304" pitchFamily="18" charset="0"/>
              </a:rPr>
              <a:t>Xie</a:t>
            </a:r>
            <a:r>
              <a:rPr lang="en-US" dirty="0">
                <a:latin typeface="Times New Roman" panose="02020603050405020304" pitchFamily="18" charset="0"/>
                <a:cs typeface="Times New Roman" panose="02020603050405020304" pitchFamily="18" charset="0"/>
              </a:rPr>
              <a:t> Ni, </a:t>
            </a:r>
            <a:r>
              <a:rPr lang="en-US" dirty="0" err="1">
                <a:latin typeface="Times New Roman" panose="02020603050405020304" pitchFamily="18" charset="0"/>
                <a:cs typeface="Times New Roman" panose="02020603050405020304" pitchFamily="18" charset="0"/>
              </a:rPr>
              <a:t>Guoru</a:t>
            </a:r>
            <a:r>
              <a:rPr lang="en-US" dirty="0">
                <a:latin typeface="Times New Roman" panose="02020603050405020304" pitchFamily="18" charset="0"/>
                <a:cs typeface="Times New Roman" panose="02020603050405020304" pitchFamily="18" charset="0"/>
              </a:rPr>
              <a:t> Zhao, </a:t>
            </a:r>
            <a:r>
              <a:rPr lang="en-US" dirty="0" err="1">
                <a:latin typeface="Times New Roman" panose="02020603050405020304" pitchFamily="18" charset="0"/>
                <a:cs typeface="Times New Roman" panose="02020603050405020304" pitchFamily="18" charset="0"/>
              </a:rPr>
              <a:t>Yingnan</a:t>
            </a:r>
            <a:r>
              <a:rPr lang="en-US" dirty="0">
                <a:latin typeface="Times New Roman" panose="02020603050405020304" pitchFamily="18" charset="0"/>
                <a:cs typeface="Times New Roman" panose="02020603050405020304" pitchFamily="18" charset="0"/>
              </a:rPr>
              <a:t> Ma, </a:t>
            </a:r>
            <a:r>
              <a:rPr lang="en-US" dirty="0" err="1">
                <a:latin typeface="Times New Roman" panose="02020603050405020304" pitchFamily="18" charset="0"/>
                <a:cs typeface="Times New Roman" panose="02020603050405020304" pitchFamily="18" charset="0"/>
              </a:rPr>
              <a:t>XingGao</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Huiqi</a:t>
            </a:r>
            <a:r>
              <a:rPr lang="en-US" dirty="0">
                <a:latin typeface="Times New Roman" panose="02020603050405020304" pitchFamily="18" charset="0"/>
                <a:cs typeface="Times New Roman" panose="02020603050405020304" pitchFamily="18" charset="0"/>
              </a:rPr>
              <a:t> Li, </a:t>
            </a:r>
            <a:r>
              <a:rPr lang="en-US" dirty="0" err="1">
                <a:latin typeface="Times New Roman" panose="02020603050405020304" pitchFamily="18" charset="0"/>
                <a:cs typeface="Times New Roman" panose="02020603050405020304" pitchFamily="18" charset="0"/>
              </a:rPr>
              <a:t>Cuiju</a:t>
            </a:r>
            <a:r>
              <a:rPr lang="en-US" dirty="0">
                <a:latin typeface="Times New Roman" panose="02020603050405020304" pitchFamily="18" charset="0"/>
                <a:cs typeface="Times New Roman" panose="02020603050405020304" pitchFamily="18" charset="0"/>
              </a:rPr>
              <a:t> Xiong, Lei Wang, </a:t>
            </a:r>
            <a:r>
              <a:rPr lang="en-US" dirty="0" err="1">
                <a:latin typeface="Times New Roman" panose="02020603050405020304" pitchFamily="18" charset="0"/>
                <a:cs typeface="Times New Roman" panose="02020603050405020304" pitchFamily="18" charset="0"/>
              </a:rPr>
              <a:t>Shengyun</a:t>
            </a:r>
            <a:r>
              <a:rPr lang="en-US" dirty="0">
                <a:latin typeface="Times New Roman" panose="02020603050405020304" pitchFamily="18" charset="0"/>
                <a:cs typeface="Times New Roman" panose="02020603050405020304" pitchFamily="18" charset="0"/>
              </a:rPr>
              <a:t> Liang, “A wearable action recognition system based on acceleration and attitude angles using real-time detection algorithm”, Engineering in Medicine </a:t>
            </a:r>
            <a:r>
              <a:rPr lang="en-US" dirty="0" err="1">
                <a:latin typeface="Times New Roman" panose="02020603050405020304" pitchFamily="18" charset="0"/>
                <a:cs typeface="Times New Roman" panose="02020603050405020304" pitchFamily="18" charset="0"/>
              </a:rPr>
              <a:t>andBiology</a:t>
            </a:r>
            <a:r>
              <a:rPr lang="en-US" dirty="0">
                <a:latin typeface="Times New Roman" panose="02020603050405020304" pitchFamily="18" charset="0"/>
                <a:cs typeface="Times New Roman" panose="02020603050405020304" pitchFamily="18" charset="0"/>
              </a:rPr>
              <a:t> Society (EMBC) 2017 39th Annual International Conference of the IEEE, pp. 2385-2389, 2017</a:t>
            </a:r>
          </a:p>
          <a:p>
            <a:pPr algn="just">
              <a:lnSpc>
                <a:spcPct val="150000"/>
              </a:lnSpc>
            </a:pPr>
            <a:r>
              <a:rPr lang="en-US" dirty="0">
                <a:latin typeface="Times New Roman" panose="02020603050405020304" pitchFamily="18" charset="0"/>
                <a:cs typeface="Times New Roman" panose="02020603050405020304" pitchFamily="18" charset="0"/>
              </a:rPr>
              <a:t>[5] “Smart Unit Care for Pre-Fall Detection and Prevention”- Ashok Kumar Thella, Vinay Kumar </a:t>
            </a:r>
            <a:r>
              <a:rPr lang="en-US" dirty="0" err="1">
                <a:latin typeface="Times New Roman" panose="02020603050405020304" pitchFamily="18" charset="0"/>
                <a:cs typeface="Times New Roman" panose="02020603050405020304" pitchFamily="18" charset="0"/>
              </a:rPr>
              <a:t>Suryadevara</a:t>
            </a:r>
            <a:r>
              <a:rPr lang="en-US" dirty="0">
                <a:latin typeface="Times New Roman" panose="02020603050405020304" pitchFamily="18" charset="0"/>
                <a:cs typeface="Times New Roman" panose="02020603050405020304" pitchFamily="18" charset="0"/>
              </a:rPr>
              <a:t>, Maher </a:t>
            </a:r>
            <a:r>
              <a:rPr lang="en-US" dirty="0" err="1">
                <a:latin typeface="Times New Roman" panose="02020603050405020304" pitchFamily="18" charset="0"/>
                <a:cs typeface="Times New Roman" panose="02020603050405020304" pitchFamily="18" charset="0"/>
              </a:rPr>
              <a:t>Rizkalla</a:t>
            </a:r>
            <a:r>
              <a:rPr lang="en-US" dirty="0">
                <a:latin typeface="Times New Roman" panose="02020603050405020304" pitchFamily="18" charset="0"/>
                <a:cs typeface="Times New Roman" panose="02020603050405020304" pitchFamily="18" charset="0"/>
              </a:rPr>
              <a:t>, and </a:t>
            </a:r>
            <a:r>
              <a:rPr lang="en-US" dirty="0" err="1">
                <a:latin typeface="Times New Roman" panose="02020603050405020304" pitchFamily="18" charset="0"/>
                <a:cs typeface="Times New Roman" panose="02020603050405020304" pitchFamily="18" charset="0"/>
              </a:rPr>
              <a:t>Gahangir</a:t>
            </a:r>
            <a:r>
              <a:rPr lang="en-US" dirty="0">
                <a:latin typeface="Times New Roman" panose="02020603050405020304" pitchFamily="18" charset="0"/>
                <a:cs typeface="Times New Roman" panose="02020603050405020304" pitchFamily="18" charset="0"/>
              </a:rPr>
              <a:t> Hossain-2016 IEEE National Aerospace and Electronics Conference (NAECON) and Ohio Innovation Summit (OIS)</a:t>
            </a:r>
          </a:p>
        </p:txBody>
      </p:sp>
      <p:sp>
        <p:nvSpPr>
          <p:cNvPr id="9" name="Footer Placeholder 8">
            <a:extLst>
              <a:ext uri="{FF2B5EF4-FFF2-40B4-BE49-F238E27FC236}">
                <a16:creationId xmlns:a16="http://schemas.microsoft.com/office/drawing/2014/main" id="{76523D6C-C59E-0B83-D280-80FCABE0AA11}"/>
              </a:ext>
            </a:extLst>
          </p:cNvPr>
          <p:cNvSpPr>
            <a:spLocks noGrp="1"/>
          </p:cNvSpPr>
          <p:nvPr>
            <p:ph type="ftr" sz="quarter" idx="11"/>
          </p:nvPr>
        </p:nvSpPr>
        <p:spPr/>
        <p:txBody>
          <a:bodyPr/>
          <a:lstStyle/>
          <a:p>
            <a:r>
              <a:rPr lang="en-US"/>
              <a:t>Dept of ETE</a:t>
            </a:r>
          </a:p>
        </p:txBody>
      </p:sp>
    </p:spTree>
    <p:extLst>
      <p:ext uri="{BB962C8B-B14F-4D97-AF65-F5344CB8AC3E}">
        <p14:creationId xmlns:p14="http://schemas.microsoft.com/office/powerpoint/2010/main" val="1090161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EEEC20-C92C-0165-44F7-A0CB5139DEA9}"/>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448328B5-D039-7AF3-47AF-B5E0A470BC39}"/>
              </a:ext>
            </a:extLst>
          </p:cNvPr>
          <p:cNvSpPr>
            <a:spLocks noGrp="1"/>
          </p:cNvSpPr>
          <p:nvPr>
            <p:ph type="sldNum" sz="quarter" idx="12"/>
          </p:nvPr>
        </p:nvSpPr>
        <p:spPr/>
        <p:txBody>
          <a:bodyPr/>
          <a:lstStyle/>
          <a:p>
            <a:fld id="{0A91144C-42FA-4B69-88E8-FFD66EDE7637}" type="slidenum">
              <a:rPr lang="en-US" smtClean="0"/>
              <a:t>36</a:t>
            </a:fld>
            <a:endParaRPr lang="en-US"/>
          </a:p>
        </p:txBody>
      </p:sp>
      <p:sp>
        <p:nvSpPr>
          <p:cNvPr id="6" name="TextBox 5">
            <a:extLst>
              <a:ext uri="{FF2B5EF4-FFF2-40B4-BE49-F238E27FC236}">
                <a16:creationId xmlns:a16="http://schemas.microsoft.com/office/drawing/2014/main" id="{3ED52665-1EF0-7307-EFB0-9A2AC5F853F8}"/>
              </a:ext>
            </a:extLst>
          </p:cNvPr>
          <p:cNvSpPr txBox="1"/>
          <p:nvPr/>
        </p:nvSpPr>
        <p:spPr>
          <a:xfrm>
            <a:off x="2500604" y="2172683"/>
            <a:ext cx="7179036" cy="1717778"/>
          </a:xfrm>
          <a:prstGeom prst="rect">
            <a:avLst/>
          </a:prstGeom>
          <a:noFill/>
        </p:spPr>
        <p:txBody>
          <a:bodyPr wrap="square">
            <a:spAutoFit/>
          </a:bodyPr>
          <a:lstStyle/>
          <a:p>
            <a:pPr marR="0" algn="just">
              <a:lnSpc>
                <a:spcPct val="150000"/>
              </a:lnSpc>
              <a:spcBef>
                <a:spcPts val="0"/>
              </a:spcBef>
              <a:spcAft>
                <a:spcPts val="795"/>
              </a:spcAft>
            </a:pPr>
            <a:r>
              <a:rPr lang="en-US" sz="8000" b="1" u="none" strike="noStrike" dirty="0">
                <a:solidFill>
                  <a:schemeClr val="accent5">
                    <a:lumMod val="75000"/>
                  </a:schemeClr>
                </a:solidFill>
                <a:effectLst/>
                <a:uFill>
                  <a:solidFill>
                    <a:srgbClr val="000000"/>
                  </a:solidFill>
                </a:uFill>
                <a:latin typeface="Times New Roman" panose="02020603050405020304" pitchFamily="18" charset="0"/>
                <a:ea typeface="Times New Roman" panose="02020603050405020304" pitchFamily="18" charset="0"/>
                <a:cs typeface="Times New Roman" panose="02020603050405020304" pitchFamily="18" charset="0"/>
              </a:rPr>
              <a:t>THANK YOU</a:t>
            </a:r>
          </a:p>
        </p:txBody>
      </p:sp>
      <p:sp>
        <p:nvSpPr>
          <p:cNvPr id="5" name="Footer Placeholder 4">
            <a:extLst>
              <a:ext uri="{FF2B5EF4-FFF2-40B4-BE49-F238E27FC236}">
                <a16:creationId xmlns:a16="http://schemas.microsoft.com/office/drawing/2014/main" id="{A4338D2C-B7DC-EF3A-B8EE-AE08A5BA3ECC}"/>
              </a:ext>
            </a:extLst>
          </p:cNvPr>
          <p:cNvSpPr>
            <a:spLocks noGrp="1"/>
          </p:cNvSpPr>
          <p:nvPr>
            <p:ph type="ftr" sz="quarter" idx="11"/>
          </p:nvPr>
        </p:nvSpPr>
        <p:spPr/>
        <p:txBody>
          <a:bodyPr/>
          <a:lstStyle/>
          <a:p>
            <a:r>
              <a:rPr lang="en-US"/>
              <a:t>Dept of ETE</a:t>
            </a:r>
          </a:p>
        </p:txBody>
      </p:sp>
    </p:spTree>
    <p:extLst>
      <p:ext uri="{BB962C8B-B14F-4D97-AF65-F5344CB8AC3E}">
        <p14:creationId xmlns:p14="http://schemas.microsoft.com/office/powerpoint/2010/main" val="3421522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EF8A7FD-2C72-61D4-8BF7-8EC4FB452456}"/>
              </a:ext>
            </a:extLst>
          </p:cNvPr>
          <p:cNvSpPr>
            <a:spLocks noGrp="1"/>
          </p:cNvSpPr>
          <p:nvPr>
            <p:ph type="dt" sz="half" idx="10"/>
          </p:nvPr>
        </p:nvSpPr>
        <p:spPr/>
        <p:txBody>
          <a:bodyPr/>
          <a:lstStyle/>
          <a:p>
            <a:r>
              <a:rPr lang="en-US"/>
              <a:t>23/05/2023</a:t>
            </a:r>
            <a:endParaRPr lang="en-US" dirty="0"/>
          </a:p>
        </p:txBody>
      </p:sp>
      <p:sp>
        <p:nvSpPr>
          <p:cNvPr id="4" name="Slide Number Placeholder 3">
            <a:extLst>
              <a:ext uri="{FF2B5EF4-FFF2-40B4-BE49-F238E27FC236}">
                <a16:creationId xmlns:a16="http://schemas.microsoft.com/office/drawing/2014/main" id="{9DE2FB00-3416-31E7-B2B5-647C503A2D82}"/>
              </a:ext>
            </a:extLst>
          </p:cNvPr>
          <p:cNvSpPr>
            <a:spLocks noGrp="1"/>
          </p:cNvSpPr>
          <p:nvPr>
            <p:ph type="sldNum" sz="quarter" idx="12"/>
          </p:nvPr>
        </p:nvSpPr>
        <p:spPr/>
        <p:txBody>
          <a:bodyPr/>
          <a:lstStyle/>
          <a:p>
            <a:fld id="{0A91144C-42FA-4B69-88E8-FFD66EDE7637}" type="slidenum">
              <a:rPr lang="en-US" smtClean="0"/>
              <a:t>4</a:t>
            </a:fld>
            <a:endParaRPr lang="en-US"/>
          </a:p>
        </p:txBody>
      </p:sp>
      <p:sp>
        <p:nvSpPr>
          <p:cNvPr id="6" name="TextBox 5">
            <a:extLst>
              <a:ext uri="{FF2B5EF4-FFF2-40B4-BE49-F238E27FC236}">
                <a16:creationId xmlns:a16="http://schemas.microsoft.com/office/drawing/2014/main" id="{94EFA595-5D75-3E7A-EF00-9C8B47BD8CE4}"/>
              </a:ext>
            </a:extLst>
          </p:cNvPr>
          <p:cNvSpPr txBox="1"/>
          <p:nvPr/>
        </p:nvSpPr>
        <p:spPr>
          <a:xfrm>
            <a:off x="647114" y="1163326"/>
            <a:ext cx="10706686" cy="4273286"/>
          </a:xfrm>
          <a:prstGeom prst="rect">
            <a:avLst/>
          </a:prstGeom>
          <a:noFill/>
        </p:spPr>
        <p:txBody>
          <a:bodyPr wrap="square">
            <a:spAutoFit/>
          </a:bodyPr>
          <a:lstStyle/>
          <a:p>
            <a:endParaRPr lang="en-US" sz="24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Older people frequently fall. This is a serious public health problem, with a substantial impact on health and healthcare costs.</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Considering elder individual’s hip fractures account for most of the deaths and costs of all fall-induced fractures.</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Here we are implementing a “</a:t>
            </a:r>
            <a:r>
              <a:rPr lang="en-US" sz="2400" b="1" dirty="0">
                <a:latin typeface="Times New Roman" panose="02020603050405020304" pitchFamily="18" charset="0"/>
                <a:cs typeface="Times New Roman" panose="02020603050405020304" pitchFamily="18" charset="0"/>
              </a:rPr>
              <a:t>Human Airbag System for Fall Protection</a:t>
            </a:r>
            <a:r>
              <a:rPr lang="en-US" sz="2400" dirty="0">
                <a:latin typeface="Times New Roman" panose="02020603050405020304" pitchFamily="18" charset="0"/>
                <a:cs typeface="Times New Roman" panose="02020603050405020304" pitchFamily="18" charset="0"/>
              </a:rPr>
              <a:t>”, which inflates suddenly when an accidental fall is about to happen. </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main aim of the human airbag system is to reduce impact force on hips. </a:t>
            </a:r>
          </a:p>
        </p:txBody>
      </p:sp>
      <p:sp>
        <p:nvSpPr>
          <p:cNvPr id="8" name="TextBox 7">
            <a:extLst>
              <a:ext uri="{FF2B5EF4-FFF2-40B4-BE49-F238E27FC236}">
                <a16:creationId xmlns:a16="http://schemas.microsoft.com/office/drawing/2014/main" id="{822D9105-41D0-1925-DE8B-2D2D9E19470A}"/>
              </a:ext>
            </a:extLst>
          </p:cNvPr>
          <p:cNvSpPr txBox="1"/>
          <p:nvPr/>
        </p:nvSpPr>
        <p:spPr>
          <a:xfrm>
            <a:off x="647114" y="555990"/>
            <a:ext cx="6098344"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INTRODUCTION </a:t>
            </a:r>
            <a:endParaRPr lang="en-US" sz="3200" dirty="0"/>
          </a:p>
        </p:txBody>
      </p:sp>
      <p:sp>
        <p:nvSpPr>
          <p:cNvPr id="5" name="Footer Placeholder 4">
            <a:extLst>
              <a:ext uri="{FF2B5EF4-FFF2-40B4-BE49-F238E27FC236}">
                <a16:creationId xmlns:a16="http://schemas.microsoft.com/office/drawing/2014/main" id="{613D7043-0983-B671-3086-A0FF9DBDF88C}"/>
              </a:ext>
            </a:extLst>
          </p:cNvPr>
          <p:cNvSpPr>
            <a:spLocks noGrp="1"/>
          </p:cNvSpPr>
          <p:nvPr>
            <p:ph type="ftr" sz="quarter" idx="11"/>
          </p:nvPr>
        </p:nvSpPr>
        <p:spPr/>
        <p:txBody>
          <a:bodyPr/>
          <a:lstStyle/>
          <a:p>
            <a:r>
              <a:rPr lang="en-US"/>
              <a:t>Dept of ETE</a:t>
            </a:r>
          </a:p>
        </p:txBody>
      </p:sp>
    </p:spTree>
    <p:extLst>
      <p:ext uri="{BB962C8B-B14F-4D97-AF65-F5344CB8AC3E}">
        <p14:creationId xmlns:p14="http://schemas.microsoft.com/office/powerpoint/2010/main" val="2551319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50969B-F4A1-9122-A2F0-2AA2473C383A}"/>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51B18C01-FEED-14C3-76D5-38CA57D2555E}"/>
              </a:ext>
            </a:extLst>
          </p:cNvPr>
          <p:cNvSpPr>
            <a:spLocks noGrp="1"/>
          </p:cNvSpPr>
          <p:nvPr>
            <p:ph type="sldNum" sz="quarter" idx="12"/>
          </p:nvPr>
        </p:nvSpPr>
        <p:spPr/>
        <p:txBody>
          <a:bodyPr/>
          <a:lstStyle/>
          <a:p>
            <a:fld id="{0A91144C-42FA-4B69-88E8-FFD66EDE7637}" type="slidenum">
              <a:rPr lang="en-US" smtClean="0"/>
              <a:t>5</a:t>
            </a:fld>
            <a:endParaRPr lang="en-US"/>
          </a:p>
        </p:txBody>
      </p:sp>
      <p:sp>
        <p:nvSpPr>
          <p:cNvPr id="6" name="TextBox 5">
            <a:extLst>
              <a:ext uri="{FF2B5EF4-FFF2-40B4-BE49-F238E27FC236}">
                <a16:creationId xmlns:a16="http://schemas.microsoft.com/office/drawing/2014/main" id="{584C97E7-8304-A4C5-1D52-C2F28BB84DD5}"/>
              </a:ext>
            </a:extLst>
          </p:cNvPr>
          <p:cNvSpPr txBox="1"/>
          <p:nvPr/>
        </p:nvSpPr>
        <p:spPr>
          <a:xfrm>
            <a:off x="715346" y="1119585"/>
            <a:ext cx="10515600" cy="2241960"/>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Worldwide, there are around 40,00,000 hip fracture cases every year, and the annual mortality rate is 30.8%.</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In </a:t>
            </a:r>
            <a:r>
              <a:rPr lang="en-US" sz="2400" b="1" dirty="0">
                <a:latin typeface="Times New Roman" panose="02020603050405020304" pitchFamily="18" charset="0"/>
                <a:cs typeface="Times New Roman" panose="02020603050405020304" pitchFamily="18" charset="0"/>
              </a:rPr>
              <a:t>India</a:t>
            </a:r>
            <a:r>
              <a:rPr lang="en-US" sz="2400" dirty="0">
                <a:latin typeface="Times New Roman" panose="02020603050405020304" pitchFamily="18" charset="0"/>
                <a:cs typeface="Times New Roman" panose="02020603050405020304" pitchFamily="18" charset="0"/>
              </a:rPr>
              <a:t>, every year, nearly 1.5–2 million older people suffer injuries due to falls, and 1 million people to death is happening due to falls.  </a:t>
            </a:r>
          </a:p>
        </p:txBody>
      </p:sp>
      <p:sp>
        <p:nvSpPr>
          <p:cNvPr id="5" name="Footer Placeholder 4">
            <a:extLst>
              <a:ext uri="{FF2B5EF4-FFF2-40B4-BE49-F238E27FC236}">
                <a16:creationId xmlns:a16="http://schemas.microsoft.com/office/drawing/2014/main" id="{ADCC3C05-B86F-0F65-E33E-759DF290FE0B}"/>
              </a:ext>
            </a:extLst>
          </p:cNvPr>
          <p:cNvSpPr>
            <a:spLocks noGrp="1"/>
          </p:cNvSpPr>
          <p:nvPr>
            <p:ph type="ftr" sz="quarter" idx="11"/>
          </p:nvPr>
        </p:nvSpPr>
        <p:spPr/>
        <p:txBody>
          <a:bodyPr/>
          <a:lstStyle/>
          <a:p>
            <a:r>
              <a:rPr lang="en-US"/>
              <a:t>Dept of ETE</a:t>
            </a:r>
          </a:p>
        </p:txBody>
      </p:sp>
    </p:spTree>
    <p:extLst>
      <p:ext uri="{BB962C8B-B14F-4D97-AF65-F5344CB8AC3E}">
        <p14:creationId xmlns:p14="http://schemas.microsoft.com/office/powerpoint/2010/main" val="10838850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438A30-1F63-2811-B071-673E4C387D93}"/>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670D35ED-5BAF-7D44-8A5C-8FE4E9B38F00}"/>
              </a:ext>
            </a:extLst>
          </p:cNvPr>
          <p:cNvSpPr>
            <a:spLocks noGrp="1"/>
          </p:cNvSpPr>
          <p:nvPr>
            <p:ph type="sldNum" sz="quarter" idx="12"/>
          </p:nvPr>
        </p:nvSpPr>
        <p:spPr/>
        <p:txBody>
          <a:bodyPr/>
          <a:lstStyle/>
          <a:p>
            <a:fld id="{0A91144C-42FA-4B69-88E8-FFD66EDE7637}" type="slidenum">
              <a:rPr lang="en-US" smtClean="0"/>
              <a:t>6</a:t>
            </a:fld>
            <a:endParaRPr lang="en-US"/>
          </a:p>
        </p:txBody>
      </p:sp>
      <p:sp>
        <p:nvSpPr>
          <p:cNvPr id="5" name="Date Placeholder 1">
            <a:extLst>
              <a:ext uri="{FF2B5EF4-FFF2-40B4-BE49-F238E27FC236}">
                <a16:creationId xmlns:a16="http://schemas.microsoft.com/office/drawing/2014/main" id="{773D7E30-20E1-9D72-CD2C-5A454A8ED668}"/>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7" name="Slide Number Placeholder 3">
            <a:extLst>
              <a:ext uri="{FF2B5EF4-FFF2-40B4-BE49-F238E27FC236}">
                <a16:creationId xmlns:a16="http://schemas.microsoft.com/office/drawing/2014/main" id="{87803DA1-980B-E19F-B6B8-F9A5AB6283A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91144C-42FA-4B69-88E8-FFD66EDE7637}" type="slidenum">
              <a:rPr lang="en-US" smtClean="0"/>
              <a:pPr/>
              <a:t>6</a:t>
            </a:fld>
            <a:endParaRPr lang="en-US"/>
          </a:p>
        </p:txBody>
      </p:sp>
      <p:sp>
        <p:nvSpPr>
          <p:cNvPr id="8" name="TextBox 7">
            <a:extLst>
              <a:ext uri="{FF2B5EF4-FFF2-40B4-BE49-F238E27FC236}">
                <a16:creationId xmlns:a16="http://schemas.microsoft.com/office/drawing/2014/main" id="{94C95FDF-6D75-1E0F-B80C-59A7D7F4D527}"/>
              </a:ext>
            </a:extLst>
          </p:cNvPr>
          <p:cNvSpPr txBox="1"/>
          <p:nvPr/>
        </p:nvSpPr>
        <p:spPr>
          <a:xfrm>
            <a:off x="685143" y="322124"/>
            <a:ext cx="6098240" cy="584775"/>
          </a:xfrm>
          <a:prstGeom prst="rect">
            <a:avLst/>
          </a:prstGeom>
          <a:noFill/>
        </p:spPr>
        <p:txBody>
          <a:bodyPr wrap="square">
            <a:spAutoFit/>
          </a:bodyPr>
          <a:lstStyle/>
          <a:p>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BLOCK DIAGRAM</a:t>
            </a:r>
            <a:endParaRPr lang="en-US" sz="32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1C18028B-B2F9-89F0-A11F-C7FF1DF19D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7431" y="1228576"/>
            <a:ext cx="10506369" cy="4971308"/>
          </a:xfrm>
          <a:prstGeom prst="rect">
            <a:avLst/>
          </a:prstGeom>
          <a:noFill/>
          <a:ln>
            <a:noFill/>
          </a:ln>
        </p:spPr>
      </p:pic>
    </p:spTree>
    <p:extLst>
      <p:ext uri="{BB962C8B-B14F-4D97-AF65-F5344CB8AC3E}">
        <p14:creationId xmlns:p14="http://schemas.microsoft.com/office/powerpoint/2010/main" val="2550388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AB29496-352B-4CED-2661-4EA035CB0D7C}"/>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FC018F19-3F80-ECBD-2420-CD34527003D2}"/>
              </a:ext>
            </a:extLst>
          </p:cNvPr>
          <p:cNvSpPr>
            <a:spLocks noGrp="1"/>
          </p:cNvSpPr>
          <p:nvPr>
            <p:ph type="sldNum" sz="quarter" idx="12"/>
          </p:nvPr>
        </p:nvSpPr>
        <p:spPr/>
        <p:txBody>
          <a:bodyPr/>
          <a:lstStyle/>
          <a:p>
            <a:fld id="{0A91144C-42FA-4B69-88E8-FFD66EDE7637}" type="slidenum">
              <a:rPr lang="en-US" smtClean="0"/>
              <a:t>7</a:t>
            </a:fld>
            <a:endParaRPr lang="en-US"/>
          </a:p>
        </p:txBody>
      </p:sp>
      <p:sp>
        <p:nvSpPr>
          <p:cNvPr id="6" name="TextBox 5">
            <a:extLst>
              <a:ext uri="{FF2B5EF4-FFF2-40B4-BE49-F238E27FC236}">
                <a16:creationId xmlns:a16="http://schemas.microsoft.com/office/drawing/2014/main" id="{614C9965-04C8-37A3-9A6B-19B994A5C455}"/>
              </a:ext>
            </a:extLst>
          </p:cNvPr>
          <p:cNvSpPr txBox="1"/>
          <p:nvPr/>
        </p:nvSpPr>
        <p:spPr>
          <a:xfrm>
            <a:off x="688298" y="975069"/>
            <a:ext cx="10515600" cy="4827284"/>
          </a:xfrm>
          <a:prstGeom prst="rect">
            <a:avLst/>
          </a:prstGeom>
          <a:noFill/>
        </p:spPr>
        <p:txBody>
          <a:bodyPr wrap="square">
            <a:spAutoFit/>
          </a:bodyPr>
          <a:lstStyle/>
          <a:p>
            <a:endParaRPr lang="en-US" sz="2400" b="1"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To design and create a Fall Detection System for the elderly that will protect them from hip and back </a:t>
            </a:r>
            <a:r>
              <a:rPr lang="en-US" sz="2400" dirty="0" err="1">
                <a:latin typeface="Times New Roman" panose="02020603050405020304" pitchFamily="18" charset="0"/>
                <a:cs typeface="Times New Roman" panose="02020603050405020304" pitchFamily="18" charset="0"/>
              </a:rPr>
              <a:t>injuries,the</a:t>
            </a:r>
            <a:r>
              <a:rPr lang="en-US" sz="2400" dirty="0">
                <a:latin typeface="Times New Roman" panose="02020603050405020304" pitchFamily="18" charset="0"/>
                <a:cs typeface="Times New Roman" panose="02020603050405020304" pitchFamily="18" charset="0"/>
              </a:rPr>
              <a:t> system has to be wearable and capable of detecting a fall before the impact. The device has to be able to detect dangerous tilt and if a fall has occurred, must inflate the airbag within a few milliseconds.</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In the event of a fall or a dangerous tilt, the device has to be able to be very sensitive to the motion and differentiate between ADL’s.</a:t>
            </a:r>
          </a:p>
          <a:p>
            <a:pPr marL="342900" indent="-342900" algn="just">
              <a:lnSpc>
                <a:spcPct val="150000"/>
              </a:lnSpc>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Throughout the process, the algorithm must continuously collect data and implement the threshold algorithm when needed.</a:t>
            </a:r>
          </a:p>
        </p:txBody>
      </p:sp>
      <p:sp>
        <p:nvSpPr>
          <p:cNvPr id="7" name="TextBox 6">
            <a:extLst>
              <a:ext uri="{FF2B5EF4-FFF2-40B4-BE49-F238E27FC236}">
                <a16:creationId xmlns:a16="http://schemas.microsoft.com/office/drawing/2014/main" id="{42457240-B794-54DE-7B24-FD44244FCB9A}"/>
              </a:ext>
            </a:extLst>
          </p:cNvPr>
          <p:cNvSpPr txBox="1"/>
          <p:nvPr/>
        </p:nvSpPr>
        <p:spPr>
          <a:xfrm>
            <a:off x="838200" y="501650"/>
            <a:ext cx="6093500" cy="584775"/>
          </a:xfrm>
          <a:prstGeom prst="rect">
            <a:avLst/>
          </a:prstGeom>
          <a:noFill/>
        </p:spPr>
        <p:txBody>
          <a:bodyPr wrap="square">
            <a:spAutoFit/>
          </a:bodyPr>
          <a:lstStyle/>
          <a:p>
            <a:r>
              <a:rPr lang="en-US" sz="3200" b="1" dirty="0">
                <a:latin typeface="Times New Roman" panose="02020603050405020304" pitchFamily="18" charset="0"/>
                <a:cs typeface="Times New Roman" panose="02020603050405020304" pitchFamily="18" charset="0"/>
              </a:rPr>
              <a:t>OBJECTIVES</a:t>
            </a:r>
            <a:endParaRPr lang="en-US" sz="3200" dirty="0"/>
          </a:p>
        </p:txBody>
      </p:sp>
      <p:sp>
        <p:nvSpPr>
          <p:cNvPr id="5" name="Footer Placeholder 4">
            <a:extLst>
              <a:ext uri="{FF2B5EF4-FFF2-40B4-BE49-F238E27FC236}">
                <a16:creationId xmlns:a16="http://schemas.microsoft.com/office/drawing/2014/main" id="{F84B4DDD-AF62-7B44-7934-341DBC86E6F0}"/>
              </a:ext>
            </a:extLst>
          </p:cNvPr>
          <p:cNvSpPr>
            <a:spLocks noGrp="1"/>
          </p:cNvSpPr>
          <p:nvPr>
            <p:ph type="ftr" sz="quarter" idx="11"/>
          </p:nvPr>
        </p:nvSpPr>
        <p:spPr/>
        <p:txBody>
          <a:bodyPr/>
          <a:lstStyle/>
          <a:p>
            <a:r>
              <a:rPr lang="en-US"/>
              <a:t>Dept of ETE</a:t>
            </a:r>
          </a:p>
        </p:txBody>
      </p:sp>
    </p:spTree>
    <p:extLst>
      <p:ext uri="{BB962C8B-B14F-4D97-AF65-F5344CB8AC3E}">
        <p14:creationId xmlns:p14="http://schemas.microsoft.com/office/powerpoint/2010/main" val="70947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315760-A146-322B-5A07-7039C9A98790}"/>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AB77AE2E-4103-1205-473F-009D05F8C3AA}"/>
              </a:ext>
            </a:extLst>
          </p:cNvPr>
          <p:cNvSpPr>
            <a:spLocks noGrp="1"/>
          </p:cNvSpPr>
          <p:nvPr>
            <p:ph type="sldNum" sz="quarter" idx="12"/>
          </p:nvPr>
        </p:nvSpPr>
        <p:spPr/>
        <p:txBody>
          <a:bodyPr/>
          <a:lstStyle/>
          <a:p>
            <a:fld id="{0A91144C-42FA-4B69-88E8-FFD66EDE7637}" type="slidenum">
              <a:rPr lang="en-US" smtClean="0"/>
              <a:t>8</a:t>
            </a:fld>
            <a:endParaRPr lang="en-US"/>
          </a:p>
        </p:txBody>
      </p:sp>
      <p:sp>
        <p:nvSpPr>
          <p:cNvPr id="5" name="Date Placeholder 1">
            <a:extLst>
              <a:ext uri="{FF2B5EF4-FFF2-40B4-BE49-F238E27FC236}">
                <a16:creationId xmlns:a16="http://schemas.microsoft.com/office/drawing/2014/main" id="{A3A22830-539F-51AA-5864-F730BB68E3F0}"/>
              </a:ext>
            </a:extLst>
          </p:cNvPr>
          <p:cNvSpPr txBox="1">
            <a:spLocks/>
          </p:cNvSpPr>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6" name="Footer Placeholder 2">
            <a:extLst>
              <a:ext uri="{FF2B5EF4-FFF2-40B4-BE49-F238E27FC236}">
                <a16:creationId xmlns:a16="http://schemas.microsoft.com/office/drawing/2014/main" id="{D663CE51-0D55-2806-92C4-FDE894144827}"/>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Dept</a:t>
            </a:r>
          </a:p>
        </p:txBody>
      </p:sp>
      <p:sp>
        <p:nvSpPr>
          <p:cNvPr id="7" name="Slide Number Placeholder 3">
            <a:extLst>
              <a:ext uri="{FF2B5EF4-FFF2-40B4-BE49-F238E27FC236}">
                <a16:creationId xmlns:a16="http://schemas.microsoft.com/office/drawing/2014/main" id="{FA4759C3-FB10-8FB1-B8CB-7456AED0626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A91144C-42FA-4B69-88E8-FFD66EDE7637}" type="slidenum">
              <a:rPr lang="en-US" smtClean="0"/>
              <a:pPr/>
              <a:t>8</a:t>
            </a:fld>
            <a:endParaRPr lang="en-US"/>
          </a:p>
        </p:txBody>
      </p:sp>
      <p:sp>
        <p:nvSpPr>
          <p:cNvPr id="9" name="TextBox 8">
            <a:extLst>
              <a:ext uri="{FF2B5EF4-FFF2-40B4-BE49-F238E27FC236}">
                <a16:creationId xmlns:a16="http://schemas.microsoft.com/office/drawing/2014/main" id="{EE9A3871-B538-3A14-ABF9-AE162C6B4720}"/>
              </a:ext>
            </a:extLst>
          </p:cNvPr>
          <p:cNvSpPr txBox="1"/>
          <p:nvPr/>
        </p:nvSpPr>
        <p:spPr>
          <a:xfrm>
            <a:off x="534650" y="48651"/>
            <a:ext cx="6093500" cy="742511"/>
          </a:xfrm>
          <a:prstGeom prst="rect">
            <a:avLst/>
          </a:prstGeom>
          <a:noFill/>
        </p:spPr>
        <p:txBody>
          <a:bodyPr wrap="square">
            <a:spAutoFit/>
          </a:bodyPr>
          <a:lstStyle/>
          <a:p>
            <a:pPr marR="0" lvl="0">
              <a:lnSpc>
                <a:spcPct val="150000"/>
              </a:lnSpc>
              <a:spcBef>
                <a:spcPts val="0"/>
              </a:spcBef>
              <a:spcAft>
                <a:spcPts val="0"/>
              </a:spcAft>
            </a:pPr>
            <a:r>
              <a:rPr lang="en-GB" sz="3200" b="1" dirty="0">
                <a:latin typeface="Times New Roman" panose="02020603050405020304" pitchFamily="18" charset="0"/>
                <a:ea typeface="Arial" panose="020B0604020202020204" pitchFamily="34" charset="0"/>
                <a:cs typeface="Times New Roman" panose="02020603050405020304" pitchFamily="18" charset="0"/>
              </a:rPr>
              <a:t>CIRCUIT </a:t>
            </a:r>
            <a:r>
              <a:rPr lang="en-US" sz="3200" b="1" dirty="0">
                <a:latin typeface="Times New Roman" panose="02020603050405020304" pitchFamily="18" charset="0"/>
                <a:ea typeface="Arial" panose="020B0604020202020204" pitchFamily="34" charset="0"/>
                <a:cs typeface="Times New Roman" panose="02020603050405020304" pitchFamily="18" charset="0"/>
              </a:rPr>
              <a:t>DIAGRAM</a:t>
            </a:r>
            <a:endParaRPr lang="en-US" sz="3200" b="1"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B8CF58AB-3DA1-523D-6430-184AE6858E08}"/>
              </a:ext>
            </a:extLst>
          </p:cNvPr>
          <p:cNvPicPr>
            <a:picLocks noChangeAspect="1"/>
          </p:cNvPicPr>
          <p:nvPr/>
        </p:nvPicPr>
        <p:blipFill>
          <a:blip r:embed="rId2"/>
          <a:stretch>
            <a:fillRect/>
          </a:stretch>
        </p:blipFill>
        <p:spPr>
          <a:xfrm>
            <a:off x="260971" y="1089498"/>
            <a:ext cx="11206503" cy="5266852"/>
          </a:xfrm>
          <a:prstGeom prst="rect">
            <a:avLst/>
          </a:prstGeom>
        </p:spPr>
      </p:pic>
    </p:spTree>
    <p:extLst>
      <p:ext uri="{BB962C8B-B14F-4D97-AF65-F5344CB8AC3E}">
        <p14:creationId xmlns:p14="http://schemas.microsoft.com/office/powerpoint/2010/main" val="737837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45DF98-C9F1-EE5E-79EA-468EC84B9052}"/>
              </a:ext>
            </a:extLst>
          </p:cNvPr>
          <p:cNvSpPr>
            <a:spLocks noGrp="1"/>
          </p:cNvSpPr>
          <p:nvPr>
            <p:ph type="dt" sz="half" idx="10"/>
          </p:nvPr>
        </p:nvSpPr>
        <p:spPr/>
        <p:txBody>
          <a:bodyPr/>
          <a:lstStyle/>
          <a:p>
            <a:r>
              <a:rPr lang="en-US"/>
              <a:t>23/05/2023</a:t>
            </a:r>
          </a:p>
        </p:txBody>
      </p:sp>
      <p:sp>
        <p:nvSpPr>
          <p:cNvPr id="4" name="Slide Number Placeholder 3">
            <a:extLst>
              <a:ext uri="{FF2B5EF4-FFF2-40B4-BE49-F238E27FC236}">
                <a16:creationId xmlns:a16="http://schemas.microsoft.com/office/drawing/2014/main" id="{FB49042A-9893-1D28-9FA4-7FC7398E5396}"/>
              </a:ext>
            </a:extLst>
          </p:cNvPr>
          <p:cNvSpPr>
            <a:spLocks noGrp="1"/>
          </p:cNvSpPr>
          <p:nvPr>
            <p:ph type="sldNum" sz="quarter" idx="12"/>
          </p:nvPr>
        </p:nvSpPr>
        <p:spPr/>
        <p:txBody>
          <a:bodyPr/>
          <a:lstStyle/>
          <a:p>
            <a:fld id="{0A91144C-42FA-4B69-88E8-FFD66EDE7637}" type="slidenum">
              <a:rPr lang="en-US" smtClean="0"/>
              <a:t>9</a:t>
            </a:fld>
            <a:endParaRPr lang="en-US"/>
          </a:p>
        </p:txBody>
      </p:sp>
      <p:sp>
        <p:nvSpPr>
          <p:cNvPr id="6" name="TextBox 5">
            <a:extLst>
              <a:ext uri="{FF2B5EF4-FFF2-40B4-BE49-F238E27FC236}">
                <a16:creationId xmlns:a16="http://schemas.microsoft.com/office/drawing/2014/main" id="{8B55E55D-67A7-B100-C1DB-D8FD2B20B108}"/>
              </a:ext>
            </a:extLst>
          </p:cNvPr>
          <p:cNvSpPr txBox="1"/>
          <p:nvPr/>
        </p:nvSpPr>
        <p:spPr>
          <a:xfrm>
            <a:off x="473059" y="761442"/>
            <a:ext cx="10974048" cy="6443110"/>
          </a:xfrm>
          <a:prstGeom prst="rect">
            <a:avLst/>
          </a:prstGeom>
          <a:noFill/>
        </p:spPr>
        <p:txBody>
          <a:bodyPr wrap="square">
            <a:spAutoFit/>
          </a:bodyPr>
          <a:lstStyle/>
          <a:p>
            <a:pPr marL="0" marR="0">
              <a:lnSpc>
                <a:spcPct val="150000"/>
              </a:lnSpc>
              <a:spcBef>
                <a:spcPts val="0"/>
              </a:spcBef>
              <a:spcAft>
                <a:spcPts val="0"/>
              </a:spcAft>
            </a:pPr>
            <a:r>
              <a:rPr lang="en-GB" sz="3200" b="1" dirty="0">
                <a:effectLst/>
                <a:latin typeface="Times New Roman" panose="02020603050405020304" pitchFamily="18" charset="0"/>
                <a:ea typeface="Times New Roman" panose="02020603050405020304" pitchFamily="18" charset="0"/>
                <a:cs typeface="Times New Roman" panose="02020603050405020304" pitchFamily="18" charset="0"/>
              </a:rPr>
              <a:t>HARDWARE </a:t>
            </a:r>
            <a:r>
              <a:rPr lang="en-US" sz="3200" b="1" dirty="0">
                <a:effectLst/>
                <a:latin typeface="Times New Roman" panose="02020603050405020304" pitchFamily="18" charset="0"/>
                <a:ea typeface="Times New Roman" panose="02020603050405020304" pitchFamily="18" charset="0"/>
                <a:cs typeface="Times New Roman" panose="02020603050405020304" pitchFamily="18" charset="0"/>
              </a:rPr>
              <a:t>REQUIREMENTS </a:t>
            </a:r>
            <a:endParaRPr lang="en-US" sz="3200" dirty="0">
              <a:effectLst/>
              <a:latin typeface="Times New Roman" panose="02020603050405020304" pitchFamily="18" charset="0"/>
              <a:ea typeface="Arial" panose="020B0604020202020204" pitchFamily="34" charset="0"/>
              <a:cs typeface="Times New Roman" panose="02020603050405020304" pitchFamily="18" charset="0"/>
            </a:endParaRPr>
          </a:p>
          <a:p>
            <a:pPr marL="0" marR="0">
              <a:lnSpc>
                <a:spcPct val="150000"/>
              </a:lnSpc>
              <a:spcBef>
                <a:spcPts val="0"/>
              </a:spcBef>
              <a:spcAft>
                <a:spcPts val="0"/>
              </a:spcAft>
            </a:pPr>
            <a:r>
              <a:rPr lang="en-GB" sz="1800" dirty="0">
                <a:effectLst/>
                <a:latin typeface="Times New Roman" panose="02020603050405020304" pitchFamily="18" charset="0"/>
                <a:ea typeface="Times New Roman" panose="02020603050405020304" pitchFamily="18" charset="0"/>
              </a:rPr>
              <a:t> </a:t>
            </a:r>
            <a:endParaRPr lang="en-US" sz="1600" dirty="0">
              <a:effectLst/>
              <a:latin typeface="Arial" panose="020B0604020202020204" pitchFamily="34" charset="0"/>
              <a:ea typeface="Arial" panose="020B0604020202020204" pitchFamily="34" charset="0"/>
            </a:endParaRPr>
          </a:p>
          <a:p>
            <a:pPr marL="285750" indent="-285750">
              <a:lnSpc>
                <a:spcPct val="150000"/>
              </a:lnSpc>
              <a:buFont typeface="Arial" panose="020B0604020202020204" pitchFamily="34" charset="0"/>
              <a:buChar char="•"/>
            </a:pPr>
            <a:r>
              <a:rPr lang="en-GB" sz="2400" u="none" strike="noStrike" dirty="0">
                <a:effectLst/>
                <a:latin typeface="Times New Roman" panose="02020603050405020304" pitchFamily="18" charset="0"/>
                <a:ea typeface="Times New Roman" panose="02020603050405020304" pitchFamily="18" charset="0"/>
              </a:rPr>
              <a:t>Node MCU ( Esp32 )</a:t>
            </a:r>
          </a:p>
          <a:p>
            <a:pPr marL="285750" marR="0" lvl="0" indent="-285750">
              <a:lnSpc>
                <a:spcPct val="150000"/>
              </a:lnSpc>
              <a:spcBef>
                <a:spcPts val="0"/>
              </a:spcBef>
              <a:spcAft>
                <a:spcPts val="0"/>
              </a:spcAft>
              <a:buFont typeface="Arial" panose="020B0604020202020204" pitchFamily="34" charset="0"/>
              <a:buChar char="•"/>
            </a:pPr>
            <a:r>
              <a:rPr lang="en-GB" sz="2400" u="none" strike="noStrike" dirty="0">
                <a:effectLst/>
                <a:latin typeface="Times New Roman" panose="02020603050405020304" pitchFamily="18" charset="0"/>
                <a:ea typeface="Times New Roman" panose="02020603050405020304" pitchFamily="18" charset="0"/>
              </a:rPr>
              <a:t>Accelerometer ( Adxl335 )</a:t>
            </a:r>
            <a:endParaRPr lang="en-US" sz="2400" u="none" strike="noStrike" dirty="0">
              <a:effectLst/>
              <a:latin typeface="Arial" panose="020B0604020202020204" pitchFamily="34" charset="0"/>
              <a:ea typeface="Arial" panose="020B0604020202020204" pitchFamily="34" charset="0"/>
            </a:endParaRPr>
          </a:p>
          <a:p>
            <a:pPr marL="285750" marR="0" lvl="0" indent="-285750">
              <a:lnSpc>
                <a:spcPct val="150000"/>
              </a:lnSpc>
              <a:spcBef>
                <a:spcPts val="0"/>
              </a:spcBef>
              <a:spcAft>
                <a:spcPts val="0"/>
              </a:spcAft>
              <a:buFont typeface="Arial" panose="020B0604020202020204" pitchFamily="34" charset="0"/>
              <a:buChar char="•"/>
            </a:pPr>
            <a:r>
              <a:rPr lang="en-GB" sz="2400" u="none" strike="noStrike" dirty="0">
                <a:effectLst/>
                <a:latin typeface="Times New Roman" panose="02020603050405020304" pitchFamily="18" charset="0"/>
                <a:ea typeface="Times New Roman" panose="02020603050405020304" pitchFamily="18" charset="0"/>
              </a:rPr>
              <a:t>Relay</a:t>
            </a:r>
            <a:endParaRPr lang="en-US" sz="2400" u="none" strike="noStrike" dirty="0">
              <a:effectLst/>
              <a:latin typeface="Arial" panose="020B0604020202020204" pitchFamily="34" charset="0"/>
              <a:ea typeface="Arial" panose="020B0604020202020204" pitchFamily="34" charset="0"/>
            </a:endParaRPr>
          </a:p>
          <a:p>
            <a:pPr marL="285750" marR="0" lvl="0" indent="-285750">
              <a:lnSpc>
                <a:spcPct val="150000"/>
              </a:lnSpc>
              <a:spcBef>
                <a:spcPts val="0"/>
              </a:spcBef>
              <a:spcAft>
                <a:spcPts val="0"/>
              </a:spcAft>
              <a:buFont typeface="Arial" panose="020B0604020202020204" pitchFamily="34" charset="0"/>
              <a:buChar char="•"/>
            </a:pPr>
            <a:r>
              <a:rPr lang="en-US" sz="2400" dirty="0">
                <a:latin typeface="Times New Roman" panose="02020603050405020304" pitchFamily="18" charset="0"/>
                <a:ea typeface="Arial" panose="020B0604020202020204" pitchFamily="34" charset="0"/>
                <a:cs typeface="Times New Roman" panose="02020603050405020304" pitchFamily="18" charset="0"/>
              </a:rPr>
              <a:t>C</a:t>
            </a:r>
            <a:r>
              <a:rPr lang="en-US" sz="2400" u="none" strike="noStrike" dirty="0">
                <a:effectLst/>
                <a:latin typeface="Times New Roman" panose="02020603050405020304" pitchFamily="18" charset="0"/>
                <a:ea typeface="Arial" panose="020B0604020202020204" pitchFamily="34" charset="0"/>
                <a:cs typeface="Times New Roman" panose="02020603050405020304" pitchFamily="18" charset="0"/>
              </a:rPr>
              <a:t>ompressor</a:t>
            </a:r>
          </a:p>
          <a:p>
            <a:pPr marL="285750" indent="-285750">
              <a:lnSpc>
                <a:spcPct val="150000"/>
              </a:lnSpc>
              <a:buFont typeface="Arial" panose="020B0604020202020204" pitchFamily="34" charset="0"/>
              <a:buChar char="•"/>
            </a:pPr>
            <a:r>
              <a:rPr lang="en-GB" sz="2400" dirty="0">
                <a:latin typeface="Times New Roman" panose="02020603050405020304" pitchFamily="18" charset="0"/>
                <a:ea typeface="Arial" panose="020B0604020202020204" pitchFamily="34" charset="0"/>
              </a:rPr>
              <a:t>Buzzer</a:t>
            </a:r>
            <a:endParaRPr lang="en-US" sz="24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marL="285750" marR="0" lvl="0" indent="-285750">
              <a:lnSpc>
                <a:spcPct val="150000"/>
              </a:lnSpc>
              <a:spcBef>
                <a:spcPts val="0"/>
              </a:spcBef>
              <a:spcAft>
                <a:spcPts val="0"/>
              </a:spcAft>
              <a:buFont typeface="Arial" panose="020B0604020202020204" pitchFamily="34" charset="0"/>
              <a:buChar char="•"/>
            </a:pPr>
            <a:r>
              <a:rPr lang="en-US" sz="2400" dirty="0">
                <a:latin typeface="Times New Roman" panose="02020603050405020304" pitchFamily="18" charset="0"/>
                <a:ea typeface="Arial" panose="020B0604020202020204" pitchFamily="34" charset="0"/>
                <a:cs typeface="Times New Roman" panose="02020603050405020304" pitchFamily="18" charset="0"/>
              </a:rPr>
              <a:t>Adapter</a:t>
            </a:r>
            <a:endParaRPr lang="en-US" sz="2400" u="none" strike="noStrike" dirty="0">
              <a:effectLst/>
              <a:latin typeface="Times New Roman" panose="02020603050405020304" pitchFamily="18" charset="0"/>
              <a:ea typeface="Arial" panose="020B0604020202020204" pitchFamily="34" charset="0"/>
              <a:cs typeface="Times New Roman" panose="02020603050405020304" pitchFamily="18" charset="0"/>
            </a:endParaRPr>
          </a:p>
          <a:p>
            <a:pPr marL="285750" marR="0" lvl="0" indent="-285750">
              <a:lnSpc>
                <a:spcPct val="150000"/>
              </a:lnSpc>
              <a:spcBef>
                <a:spcPts val="0"/>
              </a:spcBef>
              <a:spcAft>
                <a:spcPts val="0"/>
              </a:spcAft>
              <a:buFont typeface="Arial" panose="020B0604020202020204" pitchFamily="34" charset="0"/>
              <a:buChar char="•"/>
            </a:pPr>
            <a:r>
              <a:rPr lang="en-GB" sz="2400" u="none" strike="noStrike" dirty="0">
                <a:effectLst/>
                <a:latin typeface="Times New Roman" panose="02020603050405020304" pitchFamily="18" charset="0"/>
                <a:ea typeface="Times New Roman" panose="02020603050405020304" pitchFamily="18" charset="0"/>
              </a:rPr>
              <a:t>Air bag system</a:t>
            </a:r>
            <a:endParaRPr lang="en-US" sz="2400" u="none" strike="noStrike" dirty="0">
              <a:effectLst/>
              <a:latin typeface="Arial" panose="020B0604020202020204" pitchFamily="34" charset="0"/>
              <a:ea typeface="Arial" panose="020B0604020202020204" pitchFamily="34" charset="0"/>
            </a:endParaRPr>
          </a:p>
          <a:p>
            <a:pPr marL="0" marR="0">
              <a:lnSpc>
                <a:spcPct val="150000"/>
              </a:lnSpc>
              <a:spcBef>
                <a:spcPts val="0"/>
              </a:spcBef>
              <a:spcAft>
                <a:spcPts val="0"/>
              </a:spcAft>
            </a:pPr>
            <a:r>
              <a:rPr lang="en-GB" sz="1800" b="1" dirty="0">
                <a:effectLst/>
                <a:latin typeface="Times New Roman" panose="02020603050405020304" pitchFamily="18" charset="0"/>
                <a:ea typeface="Times New Roman" panose="02020603050405020304" pitchFamily="18" charset="0"/>
              </a:rPr>
              <a:t> </a:t>
            </a:r>
            <a:endParaRPr lang="en-US" sz="1800" dirty="0">
              <a:effectLst/>
              <a:latin typeface="Arial" panose="020B0604020202020204" pitchFamily="34" charset="0"/>
              <a:ea typeface="Arial" panose="020B0604020202020204" pitchFamily="34" charset="0"/>
            </a:endParaRPr>
          </a:p>
          <a:p>
            <a:pPr marL="285750" indent="-285750">
              <a:lnSpc>
                <a:spcPct val="150000"/>
              </a:lnSpc>
              <a:buFont typeface="Arial" panose="020B0604020202020204" pitchFamily="34" charset="0"/>
              <a:buChar char="•"/>
            </a:pPr>
            <a:endParaRPr lang="en-US" sz="1800" u="none" strike="noStrike" dirty="0">
              <a:effectLst/>
              <a:latin typeface="Arial" panose="020B0604020202020204" pitchFamily="34" charset="0"/>
              <a:ea typeface="Arial" panose="020B0604020202020204" pitchFamily="34" charset="0"/>
            </a:endParaRPr>
          </a:p>
          <a:p>
            <a:pPr marR="0" lvl="0">
              <a:lnSpc>
                <a:spcPct val="150000"/>
              </a:lnSpc>
              <a:spcBef>
                <a:spcPts val="0"/>
              </a:spcBef>
              <a:spcAft>
                <a:spcPts val="0"/>
              </a:spcAft>
            </a:pPr>
            <a:endParaRPr lang="en-US" sz="2400" dirty="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0EE8E812-FFFA-1B8C-3C98-3205320CC5F5}"/>
              </a:ext>
            </a:extLst>
          </p:cNvPr>
          <p:cNvSpPr>
            <a:spLocks noGrp="1"/>
          </p:cNvSpPr>
          <p:nvPr>
            <p:ph type="ftr" sz="quarter" idx="11"/>
          </p:nvPr>
        </p:nvSpPr>
        <p:spPr/>
        <p:txBody>
          <a:bodyPr/>
          <a:lstStyle/>
          <a:p>
            <a:r>
              <a:rPr lang="en-US"/>
              <a:t>Dept of ETE</a:t>
            </a:r>
          </a:p>
        </p:txBody>
      </p:sp>
    </p:spTree>
    <p:extLst>
      <p:ext uri="{BB962C8B-B14F-4D97-AF65-F5344CB8AC3E}">
        <p14:creationId xmlns:p14="http://schemas.microsoft.com/office/powerpoint/2010/main" val="3510773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7109</TotalTime>
  <Words>2203</Words>
  <Application>Microsoft Office PowerPoint</Application>
  <PresentationFormat>Widescreen</PresentationFormat>
  <Paragraphs>289</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Times New Roman</vt:lpstr>
      <vt:lpstr>Office Theme</vt:lpstr>
      <vt:lpstr>PowerPoint Presentation</vt:lpstr>
      <vt:lpstr>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 Laptop</dc:creator>
  <cp:lastModifiedBy>Madhu G D</cp:lastModifiedBy>
  <cp:revision>68</cp:revision>
  <cp:lastPrinted>2022-12-22T15:49:13Z</cp:lastPrinted>
  <dcterms:created xsi:type="dcterms:W3CDTF">2021-03-16T10:34:42Z</dcterms:created>
  <dcterms:modified xsi:type="dcterms:W3CDTF">2023-05-23T07:24:27Z</dcterms:modified>
</cp:coreProperties>
</file>